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342" r:id="rId3"/>
    <p:sldId id="349" r:id="rId4"/>
    <p:sldId id="348" r:id="rId5"/>
    <p:sldId id="350" r:id="rId6"/>
    <p:sldId id="347" r:id="rId7"/>
    <p:sldId id="339" r:id="rId8"/>
    <p:sldId id="340" r:id="rId9"/>
    <p:sldId id="334" r:id="rId10"/>
    <p:sldId id="335" r:id="rId11"/>
    <p:sldId id="336" r:id="rId12"/>
    <p:sldId id="337" r:id="rId13"/>
    <p:sldId id="321" r:id="rId14"/>
    <p:sldId id="325" r:id="rId15"/>
    <p:sldId id="326" r:id="rId16"/>
    <p:sldId id="327" r:id="rId17"/>
    <p:sldId id="322" r:id="rId18"/>
    <p:sldId id="341" r:id="rId19"/>
    <p:sldId id="328" r:id="rId20"/>
    <p:sldId id="295" r:id="rId21"/>
    <p:sldId id="297" r:id="rId22"/>
    <p:sldId id="351" r:id="rId23"/>
    <p:sldId id="315" r:id="rId24"/>
    <p:sldId id="317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880" autoAdjust="0"/>
    <p:restoredTop sz="94698" autoAdjust="0"/>
  </p:normalViewPr>
  <p:slideViewPr>
    <p:cSldViewPr>
      <p:cViewPr varScale="1">
        <p:scale>
          <a:sx n="72" d="100"/>
          <a:sy n="72" d="100"/>
        </p:scale>
        <p:origin x="-1092" y="-4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5F19-2857-460F-8A08-CB2B4478611A}" type="datetimeFigureOut">
              <a:rPr lang="zh-TW" altLang="en-US" smtClean="0"/>
              <a:pPr/>
              <a:t>2012/5/30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4FA96-BF9E-4C55-A206-A870F40C5D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2A595-6525-4BCE-B7A0-018667F29236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5480" cy="4114587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17F8-0A24-4119-8071-380CC493D04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62AE-40AA-4E75-8F37-B2BFBD6BA7F3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62C9-1077-4524-948A-D04E534D19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6222-F9FF-4860-8FB8-9F267D799FDF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BF56-2D6D-40DE-A9E2-EC81EAF434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1733-A075-4959-B5F6-65402CFA2BEE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DAC0-0729-4CA9-9620-19193556AD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5653-3833-4590-9E2D-49C9E2AF6A91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8B-CEE4-4A72-A64D-00F435FDA2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71F2-B271-49D5-A1EF-4382368B1BF8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2FC3-A030-4557-9B5D-47B4C6708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FEA7-39B9-4D5C-9238-FDB4BBB81614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877E-7BB4-49AB-BFA0-86AA1D03D6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4D3E-C4B9-4BE2-9C8C-497C8431D64D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5904-645F-471C-B2F2-DBCC8E2CA5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7A2C-386D-44B9-A7E9-D9484B46238E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600E-6840-4E22-853A-6D203A0C94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EDB7-3E6E-4EEF-B206-9D62ACF388A0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50E5-192C-4530-B78A-C41A540801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05EF-9E90-420A-8F1F-A5D1AE18C08D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DDA4-1B1E-4EBF-9A66-B247EB2D2B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865D-A1C7-4648-8F56-746F5009A839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A29B-D78B-4EF0-8722-2CA71013E3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DB4650-E818-43F8-8CC6-CE8A3A859340}" type="datetimeFigureOut">
              <a:rPr lang="zh-TW" altLang="en-US"/>
              <a:pPr>
                <a:defRPr/>
              </a:pPr>
              <a:t>2012/5/30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A14373-C117-415A-B29A-DFE85E4852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&#24040;&#39472;%202008-&#35069;&#31243;.m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Local%20Settings/Local%20Settings/Local%20Settings/Local%20Settings/Temporary%20Internet%20Files/OLK177/&#26085;&#26412;&#35486;&#12503;&#12524;&#12476;&#12531;&#12501;&#12449;&#12452;&#12523;/&#24037;&#31243;&#12499;&#12487;&#12458;/&#25104;&#24418;.mpg" TargetMode="External"/><Relationship Id="rId7" Type="http://schemas.openxmlformats.org/officeDocument/2006/relationships/hyperlink" Target="../../Local%20Settings/Local%20Settings/Local%20Settings/Local%20Settings/Temporary%20Internet%20Files/OLK177/&#26085;&#26412;&#35486;&#12503;&#12524;&#12476;&#12531;&#12501;&#12449;&#12452;&#12523;/&#24037;&#31243;&#12499;&#12487;&#12458;/&#22615;&#35013;.mpg" TargetMode="External"/><Relationship Id="rId2" Type="http://schemas.openxmlformats.org/officeDocument/2006/relationships/hyperlink" Target="../../Local%20Settings/Local%20Settings/Local%20Settings/Local%20Settings/Temporary%20Internet%20Files/OLK177/&#26085;&#26412;&#35486;&#12503;&#12524;&#12476;&#12531;&#12501;&#12449;&#12452;&#12523;/&#24037;&#31243;&#12499;&#12487;&#12458;/&#12521;&#12501;&#12459;&#12483;&#12488;.m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Local%20Settings/Local%20Settings/Local%20Settings/Local%20Settings/Temporary%20Internet%20Files/OLK177/&#26085;&#26412;&#35486;&#12503;&#12524;&#12476;&#12531;&#12501;&#12449;&#12452;&#12523;/&#24037;&#31243;&#12499;&#12487;&#12458;/&#21270;&#25104;&#20966;&#29702;.mpg" TargetMode="External"/><Relationship Id="rId5" Type="http://schemas.openxmlformats.org/officeDocument/2006/relationships/hyperlink" Target="../../Local%20Settings/Local%20Settings/Local%20Settings/Local%20Settings/Temporary%20Internet%20Files/OLK177/&#26085;&#26412;&#35486;&#12503;&#12524;&#12476;&#12531;&#12501;&#12449;&#12452;&#12523;/&#24037;&#31243;&#12499;&#12487;&#12458;/&#27231;&#26800;&#21152;&#24037;.mpg" TargetMode="External"/><Relationship Id="rId4" Type="http://schemas.openxmlformats.org/officeDocument/2006/relationships/hyperlink" Target="../../Local%20Settings/Local%20Settings/Local%20Settings/Local%20Settings/Temporary%20Internet%20Files/OLK177/&#26085;&#26412;&#35486;&#12503;&#12524;&#12476;&#12531;&#12501;&#12449;&#12452;&#12523;/&#24037;&#31243;&#12499;&#12487;&#12458;/&#65412;&#65432;&#65425;&#65419;&#65439;&#65393;&#65405;.m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36096" y="1412776"/>
            <a:ext cx="3528392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ja-JP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6/13</a:t>
            </a:r>
            <a:r>
              <a:rPr lang="ja-JP" alt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　アジェンダ</a:t>
            </a:r>
            <a:endParaRPr lang="en-US" altLang="zh-TW" sz="24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Ju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Teng</a:t>
            </a:r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グループ紹介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宏葉</a:t>
            </a:r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の会社紹介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新技術ロードマップ</a:t>
            </a:r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ビジネス　プロポザール</a:t>
            </a:r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r>
              <a:rPr lang="en-US" altLang="zh-TW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6/13</a:t>
            </a:r>
            <a:r>
              <a:rPr lang="zh-TW" alt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議程安排</a:t>
            </a:r>
            <a:endParaRPr lang="en-US" altLang="zh-TW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</a:t>
            </a: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巨騰集團介紹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宏葉新技介紹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新技術藍圖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互動建議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巨騰 2008-製程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5053583" cy="3816424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316663" y="4729163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251520" y="0"/>
            <a:ext cx="640871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ja-JP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ＣＰＭ</a:t>
            </a:r>
            <a:r>
              <a:rPr lang="en-US" altLang="ja-JP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/</a:t>
            </a:r>
            <a:r>
              <a:rPr lang="ja-JP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南京工場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              </a:t>
            </a:r>
            <a:r>
              <a:rPr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巨寶廠</a:t>
            </a:r>
            <a:r>
              <a:rPr lang="zh-CN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endParaRPr lang="zh-CN" altLang="en-US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MS UI Gothic" pitchFamily="34" charset="-128"/>
              <a:ea typeface="MS UI Gothic" pitchFamily="34" charset="-128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50825" y="4383088"/>
            <a:ext cx="4749800" cy="1974850"/>
            <a:chOff x="2508" y="847"/>
            <a:chExt cx="3119" cy="1910"/>
          </a:xfrm>
        </p:grpSpPr>
        <p:sp>
          <p:nvSpPr>
            <p:cNvPr id="23" name="AutoShape 6"/>
            <p:cNvSpPr>
              <a:spLocks noChangeArrowheads="1"/>
            </p:cNvSpPr>
            <p:nvPr/>
          </p:nvSpPr>
          <p:spPr bwMode="gray">
            <a:xfrm>
              <a:off x="2508" y="847"/>
              <a:ext cx="3046" cy="191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229" name="Text Box 7"/>
            <p:cNvSpPr txBox="1">
              <a:spLocks noChangeArrowheads="1"/>
            </p:cNvSpPr>
            <p:nvPr/>
          </p:nvSpPr>
          <p:spPr bwMode="gray">
            <a:xfrm>
              <a:off x="2524" y="857"/>
              <a:ext cx="3103" cy="3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/>
                <a:t> </a:t>
              </a:r>
            </a:p>
          </p:txBody>
        </p:sp>
      </p:grpSp>
      <p:grpSp>
        <p:nvGrpSpPr>
          <p:cNvPr id="4" name="群組 25"/>
          <p:cNvGrpSpPr>
            <a:grpSpLocks/>
          </p:cNvGrpSpPr>
          <p:nvPr/>
        </p:nvGrpSpPr>
        <p:grpSpPr bwMode="auto">
          <a:xfrm>
            <a:off x="214313" y="1357313"/>
            <a:ext cx="8786812" cy="5214937"/>
            <a:chOff x="214282" y="1357298"/>
            <a:chExt cx="8786874" cy="5214974"/>
          </a:xfrm>
        </p:grpSpPr>
        <p:pic>
          <p:nvPicPr>
            <p:cNvPr id="2" name="Picture 18" descr="npo0000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628" y="4090988"/>
              <a:ext cx="4000528" cy="2481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17" name="Picture 12" descr="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4" y="1428736"/>
              <a:ext cx="3703805" cy="2592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14282" y="1357298"/>
              <a:ext cx="5143536" cy="2905171"/>
              <a:chOff x="2508" y="847"/>
              <a:chExt cx="3331" cy="203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2508" y="847"/>
                <a:ext cx="3046" cy="1910"/>
              </a:xfrm>
              <a:prstGeom prst="roundRect">
                <a:avLst>
                  <a:gd name="adj" fmla="val 10347"/>
                </a:avLst>
              </a:pr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tint val="0"/>
                      <a:invGamma/>
                    </a:srgbClr>
                  </a:gs>
                </a:gsLst>
                <a:lin ang="18900000" scaled="1"/>
              </a:gradFill>
              <a:ln w="50800">
                <a:solidFill>
                  <a:srgbClr val="7099E2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gray">
              <a:xfrm>
                <a:off x="2524" y="942"/>
                <a:ext cx="3315" cy="19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ja-JP" altLang="en-US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会社名</a:t>
                </a:r>
                <a:r>
                  <a:rPr lang="en-US" altLang="zh-CN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:</a:t>
                </a:r>
              </a:p>
              <a:p>
                <a:pPr>
                  <a:defRPr/>
                </a:pPr>
                <a:r>
                  <a:rPr lang="en-US" altLang="ja-JP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CPM</a:t>
                </a:r>
                <a:r>
                  <a:rPr lang="zh-CN" altLang="en-US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（</a:t>
                </a:r>
                <a:r>
                  <a:rPr lang="en-US" altLang="zh-CN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Jiangsu</a:t>
                </a:r>
                <a:r>
                  <a:rPr lang="zh-CN" altLang="en-US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）</a:t>
                </a:r>
                <a:r>
                  <a:rPr lang="en-US" altLang="zh-CN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Ltd </a:t>
                </a:r>
              </a:p>
              <a:p>
                <a:pPr>
                  <a:defRPr/>
                </a:pPr>
                <a:r>
                  <a:rPr lang="ja-JP" altLang="en-US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ロケーション</a:t>
                </a:r>
                <a:r>
                  <a:rPr lang="en-US" altLang="zh-CN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:</a:t>
                </a:r>
              </a:p>
              <a:p>
                <a:pPr>
                  <a:defRPr/>
                </a:pPr>
                <a:r>
                  <a:rPr lang="ja-JP" altLang="en-US" sz="1800" b="1" dirty="0">
                    <a:solidFill>
                      <a:srgbClr val="C0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プラスチック工場</a:t>
                </a:r>
                <a:r>
                  <a:rPr lang="en-US" altLang="ja-JP" sz="1800" b="1" dirty="0">
                    <a:solidFill>
                      <a:srgbClr val="C0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800" b="1" dirty="0">
                    <a:solidFill>
                      <a:srgbClr val="C0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巨寶廠</a:t>
                </a:r>
                <a:r>
                  <a:rPr lang="en-US" altLang="zh-TW" sz="1800" b="1" dirty="0">
                    <a:solidFill>
                      <a:srgbClr val="C0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: </a:t>
                </a:r>
              </a:p>
              <a:p>
                <a:pPr>
                  <a:defRPr/>
                </a:pPr>
                <a:r>
                  <a:rPr lang="en-US" altLang="zh-TW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NO 18, </a:t>
                </a:r>
                <a:r>
                  <a:rPr lang="en-US" altLang="zh-TW" sz="1400" b="1" dirty="0" err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JuBao</a:t>
                </a:r>
                <a:r>
                  <a:rPr lang="en-US" altLang="zh-TW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Road, </a:t>
                </a:r>
                <a:r>
                  <a:rPr lang="en-US" altLang="zh-CN" sz="1400" b="1" dirty="0" err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JuRong</a:t>
                </a:r>
                <a:r>
                  <a:rPr lang="en-US" altLang="zh-CN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Economy Development </a:t>
                </a:r>
                <a:r>
                  <a:rPr lang="en-US" altLang="zh-CN" sz="1400" b="1" dirty="0" err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Zone,</a:t>
                </a:r>
                <a:r>
                  <a:rPr lang="en-US" altLang="zh-TW" sz="1400" b="1" dirty="0" err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Jurong</a:t>
                </a:r>
                <a:r>
                  <a:rPr lang="en-US" altLang="zh-TW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City</a:t>
                </a:r>
                <a:r>
                  <a:rPr lang="en-US" altLang="zh-CN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, Jiangsu</a:t>
                </a:r>
                <a:r>
                  <a:rPr lang="en-US" altLang="zh-TW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, </a:t>
                </a:r>
                <a:r>
                  <a:rPr lang="en-US" altLang="zh-CN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China</a:t>
                </a:r>
              </a:p>
              <a:p>
                <a:pPr>
                  <a:defRPr/>
                </a:pPr>
                <a:endParaRPr lang="en-US" altLang="zh-TW" sz="1600" b="1" dirty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ja-JP" altLang="en-US" sz="1800" b="1" dirty="0">
                    <a:solidFill>
                      <a:srgbClr val="C0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マグネ工場</a:t>
                </a:r>
                <a:r>
                  <a:rPr lang="en-US" altLang="ja-JP" sz="1800" b="1" dirty="0">
                    <a:solidFill>
                      <a:srgbClr val="C0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800" b="1" dirty="0">
                    <a:solidFill>
                      <a:srgbClr val="C0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寧杭廠</a:t>
                </a:r>
                <a:r>
                  <a:rPr lang="en-US" altLang="zh-TW" sz="1800" b="1" dirty="0">
                    <a:solidFill>
                      <a:srgbClr val="C0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: </a:t>
                </a:r>
              </a:p>
              <a:p>
                <a:pPr>
                  <a:defRPr/>
                </a:pPr>
                <a:r>
                  <a:rPr lang="en-US" altLang="zh-TW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NO 89, </a:t>
                </a:r>
                <a:r>
                  <a:rPr lang="en-US" altLang="zh-CN" sz="1400" b="1" dirty="0" err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NingHang</a:t>
                </a:r>
                <a:r>
                  <a:rPr lang="en-US" altLang="zh-CN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North Road</a:t>
                </a:r>
                <a:r>
                  <a:rPr lang="en-US" altLang="zh-TW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,  </a:t>
                </a:r>
                <a:r>
                  <a:rPr lang="en-US" altLang="zh-CN" sz="1400" b="1" dirty="0" err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JuRong</a:t>
                </a:r>
                <a:r>
                  <a:rPr lang="en-US" altLang="zh-CN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Economy Development </a:t>
                </a:r>
                <a:r>
                  <a:rPr lang="en-US" altLang="zh-CN" sz="1400" b="1" dirty="0" err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Zone,</a:t>
                </a:r>
                <a:r>
                  <a:rPr lang="en-US" altLang="zh-TW" sz="1400" b="1" dirty="0" err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Jurong</a:t>
                </a:r>
                <a:r>
                  <a:rPr lang="en-US" altLang="zh-TW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City</a:t>
                </a:r>
                <a:r>
                  <a:rPr lang="en-US" altLang="zh-CN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, Jiangsu</a:t>
                </a:r>
                <a:r>
                  <a:rPr lang="en-US" altLang="zh-TW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, </a:t>
                </a:r>
                <a:r>
                  <a:rPr lang="en-US" altLang="zh-CN" sz="14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China</a:t>
                </a:r>
                <a:endParaRPr lang="en-US" altLang="zh-TW" sz="1400" b="1" dirty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zh-CN" altLang="en-US" sz="1600" b="1" dirty="0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</a:t>
                </a:r>
                <a:endParaRPr lang="zh-CN" altLang="zh-TW" sz="1600" b="1" dirty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23820" y="4581533"/>
              <a:ext cx="4572032" cy="14779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工場面積</a:t>
              </a:r>
              <a:r>
                <a:rPr lang="zh-CN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lang="en-US" altLang="zh-TW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410,</a:t>
              </a:r>
              <a:r>
                <a:rPr lang="en-US" altLang="zh-CN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0</a:t>
              </a:r>
              <a:r>
                <a:rPr lang="en-US" altLang="zh-TW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00</a:t>
              </a:r>
              <a:r>
                <a:rPr lang="en-US" altLang="zh-CN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1" lang="en-US" altLang="zh-CN" sz="1800" b="1" dirty="0" smtClean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m</a:t>
              </a:r>
              <a:r>
                <a:rPr kumimoji="1" lang="en-US" altLang="zh-TW" sz="1800" b="1" dirty="0" smtClean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²</a:t>
              </a:r>
              <a:r>
                <a:rPr lang="en-US" altLang="zh-CN" sz="1800" b="1" dirty="0" smtClean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CN" sz="1800" b="1" dirty="0">
                <a:solidFill>
                  <a:srgbClr val="1C1C1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社員数</a:t>
              </a:r>
              <a:r>
                <a:rPr lang="zh-TW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lang="en-US" altLang="zh-TW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80</a:t>
              </a:r>
              <a:r>
                <a:rPr lang="en-US" altLang="zh-CN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00</a:t>
              </a: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lang="zh-TW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	</a:t>
              </a:r>
              <a:endParaRPr lang="zh-CN" altLang="en-US" sz="1800" b="1" dirty="0">
                <a:solidFill>
                  <a:srgbClr val="1C1C1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成型</a:t>
              </a:r>
              <a:r>
                <a:rPr lang="zh-TW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： </a:t>
              </a: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マグネ　</a:t>
              </a:r>
              <a:r>
                <a:rPr lang="en-US" altLang="zh-CN" sz="1800" b="1" dirty="0" err="1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Thixo</a:t>
              </a:r>
              <a:r>
                <a:rPr lang="en-US" altLang="zh-CN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-molding</a:t>
              </a: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成型</a:t>
              </a:r>
              <a:r>
                <a:rPr lang="en-US" altLang="zh-TW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</a:p>
            <a:p>
              <a:pPr>
                <a:defRPr/>
              </a:pP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　　　</a:t>
              </a:r>
              <a:r>
                <a:rPr lang="zh-TW" altLang="en-US" b="1" dirty="0" smtClean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ja-JP" altLang="en-US" sz="1800" b="1" dirty="0" smtClean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マ</a:t>
              </a: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グネ</a:t>
              </a:r>
              <a:r>
                <a:rPr lang="en-US" altLang="zh-CN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Die casting </a:t>
              </a: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成型</a:t>
              </a:r>
              <a:endParaRPr lang="en-US" altLang="zh-TW" sz="1800" b="1" dirty="0">
                <a:solidFill>
                  <a:srgbClr val="1C1C1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en-US" altLang="zh-TW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1800" b="1" dirty="0" smtClean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           </a:t>
              </a:r>
              <a:r>
                <a:rPr lang="ja-JP" altLang="en-US" sz="1800" b="1" dirty="0" smtClean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プラスチック</a:t>
              </a:r>
              <a:r>
                <a:rPr lang="ja-JP" altLang="en-US" sz="1800" b="1" dirty="0">
                  <a:solidFill>
                    <a:srgbClr val="1C1C1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成型</a:t>
              </a:r>
              <a:endParaRPr lang="en-US" altLang="zh-CN" sz="18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4499992" cy="7651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CPM</a:t>
            </a: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生産能力</a:t>
            </a: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/</a:t>
            </a: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マグネ</a:t>
            </a:r>
            <a:r>
              <a:rPr kumimoji="0"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endParaRPr kumimoji="0" lang="zh-TW" altLang="en-US" sz="19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マグネ成型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設備</a:t>
            </a:r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のキャパシティー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鎂合金成型的產能</a:t>
            </a:r>
            <a:endParaRPr lang="zh-TW" altLang="en-US" sz="1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51520" y="3522494"/>
          <a:ext cx="8568953" cy="5576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32475"/>
                <a:gridCol w="2437113"/>
                <a:gridCol w="1687233"/>
                <a:gridCol w="2312132"/>
              </a:tblGrid>
              <a:tr h="27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2012/Q2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2012/Q3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200" b="0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2012/Q4 </a:t>
                      </a:r>
                      <a:endParaRPr lang="en-US" sz="1200" b="0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CPM</a:t>
                      </a:r>
                      <a:endParaRPr lang="zh-TW" altLang="en-US" sz="1200" b="0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489</a:t>
                      </a:r>
                      <a:r>
                        <a:rPr lang="ja-JP" altLang="en-US" sz="1200" b="0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台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489</a:t>
                      </a:r>
                      <a:r>
                        <a:rPr lang="ja-JP" altLang="en-US" sz="1200" b="0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台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489</a:t>
                      </a:r>
                      <a:r>
                        <a:rPr lang="ja-JP" altLang="en-US" sz="1200" b="0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台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51520" y="4725144"/>
          <a:ext cx="8568953" cy="150979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49870"/>
                <a:gridCol w="1542708"/>
                <a:gridCol w="1068028"/>
                <a:gridCol w="1463596"/>
                <a:gridCol w="1400628"/>
                <a:gridCol w="1744123"/>
              </a:tblGrid>
              <a:tr h="636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NO</a:t>
                      </a:r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200" b="1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設備種類</a:t>
                      </a:r>
                      <a:r>
                        <a:rPr lang="en-US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en-US" sz="1200" b="1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本数</a:t>
                      </a:r>
                      <a:r>
                        <a:rPr 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en-US" sz="1200" b="1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アウトプット</a:t>
                      </a:r>
                      <a:endParaRPr lang="en-US" altLang="ja-JP" sz="1200" b="1" i="0" u="none" strike="noStrike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rtl="0" fontAlgn="ctr"/>
                      <a:r>
                        <a:rPr lang="ja-JP" alt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平均数量</a:t>
                      </a:r>
                      <a:r>
                        <a:rPr lang="en-US" altLang="ja-JP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altLang="ja-JP" sz="1200" b="1" i="0" u="none" strike="noStrike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pcs</a:t>
                      </a:r>
                      <a:r>
                        <a:rPr lang="en-US" altLang="ja-JP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algn="ctr" rtl="0" fontAlgn="ctr"/>
                      <a:r>
                        <a:rPr lang="ja-JP" alt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ライン／日</a:t>
                      </a:r>
                      <a:endParaRPr lang="en-US" sz="1200" b="1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稼動日数</a:t>
                      </a:r>
                      <a:r>
                        <a:rPr lang="en-US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en-US" sz="1200" b="1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latin typeface="微軟正黑體" pitchFamily="34" charset="-120"/>
                          <a:ea typeface="微軟正黑體" pitchFamily="34" charset="-120"/>
                        </a:rPr>
                        <a:t>毎月のキャパシティー</a:t>
                      </a:r>
                      <a:r>
                        <a:rPr 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altLang="ja-JP" sz="1200" b="1" i="0" u="none" strike="noStrike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pcs</a:t>
                      </a:r>
                      <a:r>
                        <a:rPr 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en-US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200" b="1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en-US" sz="1200" b="1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8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CPM</a:t>
                      </a:r>
                      <a:endParaRPr lang="zh-TW" altLang="en-US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ABB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520,000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8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CPM</a:t>
                      </a:r>
                      <a:endParaRPr lang="zh-TW" altLang="en-US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ABB UV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1,500</a:t>
                      </a: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117,000</a:t>
                      </a: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8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CPM</a:t>
                      </a:r>
                      <a:endParaRPr lang="zh-TW" altLang="en-US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スピンドル</a:t>
                      </a:r>
                      <a:r>
                        <a:rPr lang="en-US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UV  </a:t>
                      </a:r>
                      <a:endParaRPr lang="en-US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8,000</a:t>
                      </a: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416,000</a:t>
                      </a: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8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CPM</a:t>
                      </a:r>
                      <a:endParaRPr lang="zh-TW" altLang="en-US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粉体塗装</a:t>
                      </a:r>
                      <a:endParaRPr lang="en-US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22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2,000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1,144,000</a:t>
                      </a:r>
                      <a:endParaRPr lang="en-US" altLang="zh-TW" sz="12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1428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298107" y="3140968"/>
            <a:ext cx="528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マグネ工程用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CNC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設備      </a:t>
            </a:r>
            <a:r>
              <a:rPr lang="zh-TW" altLang="en-US" sz="1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鎂合金製程用</a:t>
            </a:r>
            <a:r>
              <a:rPr lang="en-US" altLang="zh-TW" sz="1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CNC</a:t>
            </a:r>
            <a:r>
              <a:rPr lang="zh-TW" altLang="en-US" sz="1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機台數</a:t>
            </a:r>
            <a:endParaRPr lang="zh-TW" altLang="en-US" sz="12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3500" y="4365103"/>
            <a:ext cx="4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塗装設備のキャパシティー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塗裝的產能</a:t>
            </a:r>
            <a:endParaRPr lang="zh-TW" altLang="en-US" sz="12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51518" y="1196752"/>
          <a:ext cx="8568954" cy="18859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03537"/>
                <a:gridCol w="1329665"/>
                <a:gridCol w="1846757"/>
                <a:gridCol w="2092675"/>
                <a:gridCol w="1896320"/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成型機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キャパシティー</a:t>
                      </a:r>
                      <a:endParaRPr lang="en-US" sz="1200" b="0" i="0" u="none" strike="noStrike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仕様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Thixo</a:t>
                      </a:r>
                      <a:endParaRPr lang="en-US" sz="1200" b="0" i="0" u="none" strike="noStrike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Die-cast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Thixo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Die-cast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650T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1365K/</a:t>
                      </a:r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600T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584K/</a:t>
                      </a:r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450T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495K/</a:t>
                      </a:r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350T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717K/</a:t>
                      </a:r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280T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146K/</a:t>
                      </a:r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150T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1475K/</a:t>
                      </a:r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572000" y="332656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巨寶廠產能</a:t>
            </a:r>
            <a:r>
              <a:rPr kumimoji="0" lang="en-US" altLang="zh-TW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kumimoji="0" lang="zh-TW" alt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鎂合金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1556792"/>
          <a:ext cx="8064896" cy="17825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07035"/>
                <a:gridCol w="2293753"/>
                <a:gridCol w="1587984"/>
                <a:gridCol w="2176124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2012/Q2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 2012/Q3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2012/Q4 </a:t>
                      </a:r>
                      <a:endParaRPr lang="en-US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大鼎</a:t>
                      </a:r>
                      <a:endParaRPr lang="zh-TW" altLang="en-US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  <a:r>
                        <a:rPr lang="ja-JP" altLang="en-US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台</a:t>
                      </a:r>
                      <a:endParaRPr lang="en-US" altLang="zh-TW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  <a:r>
                        <a:rPr lang="ja-JP" altLang="en-US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台</a:t>
                      </a:r>
                      <a:endParaRPr lang="en-US" altLang="zh-TW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0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CPM</a:t>
                      </a:r>
                      <a:endParaRPr lang="zh-TW" altLang="en-US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  <a:r>
                        <a:rPr lang="ja-JP" altLang="en-US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台</a:t>
                      </a:r>
                      <a:endParaRPr lang="en-US" altLang="zh-TW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  <a:r>
                        <a:rPr lang="ja-JP" altLang="en-US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台</a:t>
                      </a:r>
                      <a:endParaRPr lang="en-US" altLang="zh-TW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  <a:r>
                        <a:rPr lang="ja-JP" altLang="en-US" sz="1800" b="0" i="0" u="none" strike="noStrike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台</a:t>
                      </a:r>
                      <a:endParaRPr lang="en-US" altLang="zh-TW" sz="1800" b="0" i="0" u="none" strike="noStrike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95536" y="836712"/>
            <a:ext cx="422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+mj-ea"/>
                <a:ea typeface="+mj-ea"/>
              </a:rPr>
              <a:t>アルミ　</a:t>
            </a:r>
            <a:r>
              <a:rPr lang="en-US" altLang="ja-JP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+mj-ea"/>
                <a:ea typeface="+mj-ea"/>
              </a:rPr>
              <a:t>CNC</a:t>
            </a:r>
            <a:r>
              <a:rPr lang="ja-JP" alt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+mj-ea"/>
                <a:ea typeface="+mj-ea"/>
              </a:rPr>
              <a:t>切削設備台数</a:t>
            </a:r>
            <a:endParaRPr lang="zh-TW" altLang="en-US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7950" y="0"/>
            <a:ext cx="4680074" cy="7651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CPM</a:t>
            </a: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生産能力</a:t>
            </a: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/</a:t>
            </a: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アルミ</a:t>
            </a:r>
            <a:r>
              <a:rPr kumimoji="0"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 </a:t>
            </a:r>
            <a:endParaRPr kumimoji="0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0" y="332656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巨寶廠產能</a:t>
            </a:r>
            <a:r>
              <a:rPr kumimoji="0" lang="en-US" altLang="zh-TW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kumimoji="0" lang="zh-TW" alt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鋁切削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scanimg3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968552" cy="367240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23528" y="836712"/>
            <a:ext cx="4824536" cy="18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34" charset="-128"/>
                <a:ea typeface="MS UI Gothic" pitchFamily="34" charset="-128"/>
              </a:rPr>
              <a:t>会社名：宏葉新技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S UI Gothic" pitchFamily="34" charset="-128"/>
              <a:ea typeface="MS UI Gothic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設立日：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2003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/6/30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34" charset="-128"/>
                <a:ea typeface="MS UI Gothic" pitchFamily="34" charset="-128"/>
              </a:rPr>
              <a:t>資本金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16,950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,000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USD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l">
              <a:spcBef>
                <a:spcPct val="20000"/>
              </a:spcBef>
              <a:buFont typeface="Arial" charset="0"/>
              <a:buNone/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社員数：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350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名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42900" indent="-342900" algn="l">
              <a:spcBef>
                <a:spcPct val="20000"/>
              </a:spcBef>
              <a:buFont typeface="Arial" charset="0"/>
              <a:buNone/>
            </a:pPr>
            <a:endParaRPr lang="en-US" altLang="zh-TW" sz="2400" b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42950" lvl="1" indent="-285750" algn="l">
              <a:spcBef>
                <a:spcPct val="20000"/>
              </a:spcBef>
              <a:buFont typeface="Arial" charset="0"/>
              <a:buChar char="–"/>
            </a:pPr>
            <a:endParaRPr lang="zh-TW" altLang="en-US" sz="2400" b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" name="Picture 5" descr="http://www.taiwanfun.com/pics/maps/0104Taiw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635896" cy="5760640"/>
          </a:xfrm>
          <a:prstGeom prst="rect">
            <a:avLst/>
          </a:prstGeom>
          <a:noFill/>
        </p:spPr>
      </p:pic>
      <p:sp>
        <p:nvSpPr>
          <p:cNvPr id="10" name="矩形圖說文字 9"/>
          <p:cNvSpPr/>
          <p:nvPr/>
        </p:nvSpPr>
        <p:spPr>
          <a:xfrm>
            <a:off x="5220072" y="6021288"/>
            <a:ext cx="1296144" cy="612648"/>
          </a:xfrm>
          <a:prstGeom prst="wedgeRectCallout">
            <a:avLst>
              <a:gd name="adj1" fmla="val 57090"/>
              <a:gd name="adj2" fmla="val -290086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台南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官田工業団地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51520" y="0"/>
            <a:ext cx="64807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HY/</a:t>
            </a:r>
            <a:r>
              <a:rPr lang="ja-JP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台南工場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                  </a:t>
            </a:r>
            <a:r>
              <a:rPr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宏葉廠</a:t>
            </a:r>
            <a:r>
              <a:rPr lang="zh-CN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CN" altLang="en-US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16300" y="2235200"/>
            <a:ext cx="165100" cy="203200"/>
          </a:xfrm>
          <a:prstGeom prst="actionButtonMovie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5" name="AutoShape 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785938" y="2181225"/>
            <a:ext cx="165100" cy="203200"/>
          </a:xfrm>
          <a:prstGeom prst="actionButtonMovie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6" name="AutoShape 5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016500" y="2205038"/>
            <a:ext cx="165100" cy="203200"/>
          </a:xfrm>
          <a:prstGeom prst="actionButtonMovie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7" name="AutoShape 6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581275" y="3730625"/>
            <a:ext cx="165100" cy="203200"/>
          </a:xfrm>
          <a:prstGeom prst="actionButtonMovie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8" name="AutoShape 7">
            <a:hlinkClick r:id="rId6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140200" y="4797425"/>
            <a:ext cx="165100" cy="203200"/>
          </a:xfrm>
          <a:prstGeom prst="actionButtonMovie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9" name="AutoShape 8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735388" y="5097463"/>
            <a:ext cx="165100" cy="203200"/>
          </a:xfrm>
          <a:prstGeom prst="actionButtonMovie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1" name="Rectangle 37"/>
          <p:cNvSpPr>
            <a:spLocks noChangeArrowheads="1"/>
          </p:cNvSpPr>
          <p:nvPr/>
        </p:nvSpPr>
        <p:spPr bwMode="auto">
          <a:xfrm>
            <a:off x="0" y="0"/>
            <a:ext cx="702027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ja-JP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一貫生産の体制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   </a:t>
            </a:r>
            <a:r>
              <a:rPr lang="zh-TW" altLang="en-US" sz="2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一條龍式的生產體制</a:t>
            </a:r>
            <a:endParaRPr lang="zh-TW" altLang="en-US" sz="2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9" name="群組 98"/>
          <p:cNvGrpSpPr/>
          <p:nvPr/>
        </p:nvGrpSpPr>
        <p:grpSpPr>
          <a:xfrm>
            <a:off x="323528" y="764704"/>
            <a:ext cx="7704856" cy="3887936"/>
            <a:chOff x="323528" y="764704"/>
            <a:chExt cx="7704856" cy="3887936"/>
          </a:xfrm>
        </p:grpSpPr>
        <p:sp>
          <p:nvSpPr>
            <p:cNvPr id="55" name="AutoShape 4"/>
            <p:cNvSpPr>
              <a:spLocks noChangeArrowheads="1"/>
            </p:cNvSpPr>
            <p:nvPr/>
          </p:nvSpPr>
          <p:spPr bwMode="gray">
            <a:xfrm>
              <a:off x="5364088" y="1700808"/>
              <a:ext cx="2124075" cy="863600"/>
            </a:xfrm>
            <a:prstGeom prst="homePlate">
              <a:avLst>
                <a:gd name="adj" fmla="val 42575"/>
              </a:avLst>
            </a:prstGeom>
            <a:solidFill>
              <a:schemeClr val="accent3">
                <a:lumMod val="50000"/>
              </a:schemeClr>
            </a:soli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　　手仕上げ</a:t>
              </a:r>
              <a:endPara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gray">
            <a:xfrm>
              <a:off x="3779912" y="1340768"/>
              <a:ext cx="2088232" cy="863600"/>
            </a:xfrm>
            <a:prstGeom prst="homePlate">
              <a:avLst>
                <a:gd name="adj" fmla="val 45535"/>
              </a:avLst>
            </a:prstGeom>
            <a:solidFill>
              <a:schemeClr val="accent3">
                <a:lumMod val="50000"/>
              </a:schemeClr>
            </a:soli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　</a:t>
              </a:r>
              <a:r>
                <a:rPr lang="ja-JP" altLang="en-US" sz="20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ＣＮＣ</a:t>
              </a:r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加工</a:t>
              </a:r>
              <a:endPara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AutoShape 10"/>
            <p:cNvSpPr>
              <a:spLocks noChangeArrowheads="1"/>
            </p:cNvSpPr>
            <p:nvPr/>
          </p:nvSpPr>
          <p:spPr bwMode="gray">
            <a:xfrm>
              <a:off x="2051720" y="1052736"/>
              <a:ext cx="2160240" cy="863600"/>
            </a:xfrm>
            <a:prstGeom prst="homePlate">
              <a:avLst>
                <a:gd name="adj" fmla="val 44536"/>
              </a:avLst>
            </a:prstGeom>
            <a:solidFill>
              <a:schemeClr val="accent3">
                <a:lumMod val="50000"/>
              </a:schemeClr>
            </a:soli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　　プレス</a:t>
              </a:r>
              <a:endPara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AutoShape 13"/>
            <p:cNvSpPr>
              <a:spLocks noChangeArrowheads="1"/>
            </p:cNvSpPr>
            <p:nvPr/>
          </p:nvSpPr>
          <p:spPr bwMode="gray">
            <a:xfrm>
              <a:off x="323528" y="764704"/>
              <a:ext cx="2160240" cy="863600"/>
            </a:xfrm>
            <a:prstGeom prst="homePlate">
              <a:avLst>
                <a:gd name="adj" fmla="val 37516"/>
              </a:avLst>
            </a:prstGeom>
            <a:solidFill>
              <a:schemeClr val="accent3">
                <a:lumMod val="50000"/>
              </a:schemeClr>
            </a:soli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　　　成型</a:t>
              </a:r>
              <a:endPara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98" name="群組 97"/>
            <p:cNvGrpSpPr/>
            <p:nvPr/>
          </p:nvGrpSpPr>
          <p:grpSpPr>
            <a:xfrm>
              <a:off x="755576" y="2780928"/>
              <a:ext cx="7272808" cy="1871712"/>
              <a:chOff x="755576" y="2780928"/>
              <a:chExt cx="7272808" cy="1871712"/>
            </a:xfrm>
          </p:grpSpPr>
          <p:sp>
            <p:nvSpPr>
              <p:cNvPr id="74" name="AutoShape 4"/>
              <p:cNvSpPr>
                <a:spLocks noChangeArrowheads="1"/>
              </p:cNvSpPr>
              <p:nvPr/>
            </p:nvSpPr>
            <p:spPr bwMode="gray">
              <a:xfrm>
                <a:off x="5724128" y="3789040"/>
                <a:ext cx="2304256" cy="863600"/>
              </a:xfrm>
              <a:prstGeom prst="homePlate">
                <a:avLst>
                  <a:gd name="adj" fmla="val 42575"/>
                </a:avLst>
              </a:prstGeom>
              <a:solidFill>
                <a:schemeClr val="accent3">
                  <a:lumMod val="75000"/>
                </a:schemeClr>
              </a:solidFill>
              <a:ln w="28575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r>
                  <a:rPr lang="ja-JP" altLang="en-US" sz="2400" dirty="0" smtClean="0">
                    <a:ln w="1841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  <a:reflection blurRad="6350" stA="55000" endA="300" endPos="45500" dir="5400000" sy="-100000" algn="bl" rotWithShape="0"/>
                    </a:effectLst>
                    <a:latin typeface="微軟正黑體" pitchFamily="34" charset="-120"/>
                    <a:ea typeface="微軟正黑體" pitchFamily="34" charset="-120"/>
                  </a:rPr>
                  <a:t>　　パテ</a:t>
                </a:r>
                <a:r>
                  <a:rPr lang="en-US" altLang="ja-JP" sz="2400" dirty="0" smtClean="0">
                    <a:ln w="1841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  <a:reflection blurRad="6350" stA="55000" endA="300" endPos="45500" dir="5400000" sy="-100000" algn="bl" rotWithShape="0"/>
                    </a:effectLst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ja-JP" altLang="en-US" sz="2400" dirty="0" smtClean="0">
                    <a:ln w="1841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  <a:reflection blurRad="6350" stA="55000" endA="300" endPos="45500" dir="5400000" sy="-100000" algn="bl" rotWithShape="0"/>
                    </a:effectLst>
                    <a:latin typeface="微軟正黑體" pitchFamily="34" charset="-120"/>
                    <a:ea typeface="微軟正黑體" pitchFamily="34" charset="-120"/>
                  </a:rPr>
                  <a:t>研磨</a:t>
                </a:r>
                <a:endParaRPr lang="zh-TW" altLang="en-US" sz="24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2" name="AutoShape 7"/>
              <p:cNvSpPr>
                <a:spLocks noChangeArrowheads="1"/>
              </p:cNvSpPr>
              <p:nvPr/>
            </p:nvSpPr>
            <p:spPr bwMode="gray">
              <a:xfrm>
                <a:off x="4067944" y="3356992"/>
                <a:ext cx="2199705" cy="863600"/>
              </a:xfrm>
              <a:prstGeom prst="homePlate">
                <a:avLst>
                  <a:gd name="adj" fmla="val 45535"/>
                </a:avLst>
              </a:prstGeom>
              <a:solidFill>
                <a:schemeClr val="accent3">
                  <a:lumMod val="75000"/>
                </a:schemeClr>
              </a:solidFill>
              <a:ln w="28575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r>
                  <a:rPr lang="ja-JP" altLang="en-US" sz="2400" dirty="0" smtClean="0">
                    <a:ln w="1841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  <a:reflection blurRad="6350" stA="55000" endA="300" endPos="45500" dir="5400000" sy="-100000" algn="bl" rotWithShape="0"/>
                    </a:effectLst>
                    <a:latin typeface="微軟正黑體" pitchFamily="34" charset="-120"/>
                    <a:ea typeface="微軟正黑體" pitchFamily="34" charset="-120"/>
                  </a:rPr>
                  <a:t>　マスキング</a:t>
                </a:r>
                <a:endParaRPr lang="zh-TW" altLang="en-US" sz="24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0" name="AutoShape 10"/>
              <p:cNvSpPr>
                <a:spLocks noChangeArrowheads="1"/>
              </p:cNvSpPr>
              <p:nvPr/>
            </p:nvSpPr>
            <p:spPr bwMode="gray">
              <a:xfrm>
                <a:off x="2411760" y="3068960"/>
                <a:ext cx="2232248" cy="863600"/>
              </a:xfrm>
              <a:prstGeom prst="homePlate">
                <a:avLst>
                  <a:gd name="adj" fmla="val 44536"/>
                </a:avLst>
              </a:prstGeom>
              <a:solidFill>
                <a:schemeClr val="accent3">
                  <a:lumMod val="75000"/>
                </a:schemeClr>
              </a:solidFill>
              <a:ln w="28575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r>
                  <a:rPr lang="ja-JP" altLang="en-US" sz="2400" dirty="0" smtClean="0">
                    <a:ln w="1841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  <a:reflection blurRad="6350" stA="55000" endA="300" endPos="45500" dir="5400000" sy="-100000" algn="bl" rotWithShape="0"/>
                    </a:effectLst>
                    <a:latin typeface="微軟正黑體" pitchFamily="34" charset="-120"/>
                    <a:ea typeface="微軟正黑體" pitchFamily="34" charset="-120"/>
                  </a:rPr>
                  <a:t>　　化成処理</a:t>
                </a:r>
                <a:endParaRPr lang="zh-TW" altLang="en-US" sz="24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" name="AutoShape 13"/>
              <p:cNvSpPr>
                <a:spLocks noChangeArrowheads="1"/>
              </p:cNvSpPr>
              <p:nvPr/>
            </p:nvSpPr>
            <p:spPr bwMode="gray">
              <a:xfrm>
                <a:off x="755576" y="2780928"/>
                <a:ext cx="2088232" cy="863600"/>
              </a:xfrm>
              <a:prstGeom prst="homePlate">
                <a:avLst>
                  <a:gd name="adj" fmla="val 37516"/>
                </a:avLst>
              </a:prstGeom>
              <a:solidFill>
                <a:schemeClr val="accent3">
                  <a:lumMod val="75000"/>
                </a:schemeClr>
              </a:solidFill>
              <a:ln w="28575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r>
                  <a:rPr lang="ja-JP" altLang="en-US" sz="2400" dirty="0" smtClean="0">
                    <a:ln w="1841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  <a:reflection blurRad="6350" stA="55000" endA="300" endPos="45500" dir="5400000" sy="-100000" algn="bl" rotWithShape="0"/>
                    </a:effectLst>
                    <a:latin typeface="微軟正黑體" pitchFamily="34" charset="-120"/>
                    <a:ea typeface="微軟正黑體" pitchFamily="34" charset="-120"/>
                  </a:rPr>
                  <a:t>　　　研磨</a:t>
                </a:r>
                <a:endParaRPr lang="zh-TW" altLang="en-US" sz="24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97" name="群組 96"/>
          <p:cNvGrpSpPr/>
          <p:nvPr/>
        </p:nvGrpSpPr>
        <p:grpSpPr>
          <a:xfrm>
            <a:off x="1475656" y="4869160"/>
            <a:ext cx="7092627" cy="1727696"/>
            <a:chOff x="1475656" y="4869160"/>
            <a:chExt cx="7092627" cy="1727696"/>
          </a:xfrm>
        </p:grpSpPr>
        <p:sp>
          <p:nvSpPr>
            <p:cNvPr id="93" name="AutoShape 4"/>
            <p:cNvSpPr>
              <a:spLocks noChangeArrowheads="1"/>
            </p:cNvSpPr>
            <p:nvPr/>
          </p:nvSpPr>
          <p:spPr bwMode="gray">
            <a:xfrm>
              <a:off x="6444208" y="5733256"/>
              <a:ext cx="2124075" cy="863600"/>
            </a:xfrm>
            <a:prstGeom prst="homePlate">
              <a:avLst>
                <a:gd name="adj" fmla="val 42575"/>
              </a:avLst>
            </a:prstGeom>
            <a:solidFill>
              <a:schemeClr val="bg2">
                <a:lumMod val="50000"/>
              </a:schemeClr>
            </a:soli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　　　　出荷</a:t>
              </a:r>
              <a:endPara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1" name="AutoShape 7"/>
            <p:cNvSpPr>
              <a:spLocks noChangeArrowheads="1"/>
            </p:cNvSpPr>
            <p:nvPr/>
          </p:nvSpPr>
          <p:spPr bwMode="gray">
            <a:xfrm>
              <a:off x="4716016" y="5445224"/>
              <a:ext cx="2271713" cy="863600"/>
            </a:xfrm>
            <a:prstGeom prst="homePlate">
              <a:avLst>
                <a:gd name="adj" fmla="val 45535"/>
              </a:avLst>
            </a:prstGeom>
            <a:solidFill>
              <a:schemeClr val="bg2">
                <a:lumMod val="50000"/>
              </a:schemeClr>
            </a:soli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　　　　梱包</a:t>
              </a:r>
              <a:endPara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9" name="AutoShape 10"/>
            <p:cNvSpPr>
              <a:spLocks noChangeArrowheads="1"/>
            </p:cNvSpPr>
            <p:nvPr/>
          </p:nvSpPr>
          <p:spPr bwMode="gray">
            <a:xfrm>
              <a:off x="3059832" y="5157192"/>
              <a:ext cx="2232025" cy="863600"/>
            </a:xfrm>
            <a:prstGeom prst="homePlate">
              <a:avLst>
                <a:gd name="adj" fmla="val 44536"/>
              </a:avLst>
            </a:prstGeom>
            <a:solidFill>
              <a:schemeClr val="bg2">
                <a:lumMod val="50000"/>
              </a:schemeClr>
            </a:soli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　　　　印刷</a:t>
              </a:r>
              <a:endPara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7" name="AutoShape 13"/>
            <p:cNvSpPr>
              <a:spLocks noChangeArrowheads="1"/>
            </p:cNvSpPr>
            <p:nvPr/>
          </p:nvSpPr>
          <p:spPr bwMode="gray">
            <a:xfrm>
              <a:off x="1475656" y="4869160"/>
              <a:ext cx="2088232" cy="863600"/>
            </a:xfrm>
            <a:prstGeom prst="homePlate">
              <a:avLst>
                <a:gd name="adj" fmla="val 37516"/>
              </a:avLst>
            </a:prstGeom>
            <a:solidFill>
              <a:schemeClr val="bg2">
                <a:lumMod val="50000"/>
              </a:schemeClr>
            </a:soli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ja-JP" altLang="en-US" sz="24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　　　塗装</a:t>
              </a:r>
              <a:endPara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5220072" cy="7651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HY</a:t>
            </a:r>
            <a:r>
              <a:rPr kumimoji="0" lang="ja-JP" alt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生産能力</a:t>
            </a:r>
            <a:r>
              <a:rPr kumimoji="0"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-</a:t>
            </a:r>
            <a:r>
              <a:rPr kumimoji="0" lang="ja-JP" alt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成型関連</a:t>
            </a:r>
            <a:endParaRPr kumimoji="0" lang="zh-TW" alt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67544" y="1412776"/>
          <a:ext cx="7992889" cy="19013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01140"/>
                <a:gridCol w="1399262"/>
                <a:gridCol w="1584176"/>
                <a:gridCol w="2808311"/>
              </a:tblGrid>
              <a:tr h="468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加工方式 </a:t>
                      </a:r>
                      <a:endParaRPr lang="ja-JP" altLang="en-US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トン</a:t>
                      </a:r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台数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キャパシティー</a:t>
                      </a:r>
                      <a:r>
                        <a:rPr lang="zh-TW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  </a:t>
                      </a:r>
                      <a:endParaRPr lang="en-US" altLang="zh-TW" sz="1800" b="1" i="0" u="none" strike="noStrike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全設備</a:t>
                      </a:r>
                      <a:r>
                        <a:rPr lang="en-US" altLang="zh-TW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/</a:t>
                      </a:r>
                      <a:r>
                        <a:rPr lang="zh-TW" altLang="en-US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月</a:t>
                      </a:r>
                      <a:endParaRPr lang="ja-JP" altLang="en-US" sz="14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0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THIXO MOLDING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650T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168,000</a:t>
                      </a:r>
                      <a:endParaRPr lang="en-US" altLang="zh-TW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0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450T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45,000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0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213,000</a:t>
                      </a:r>
                      <a:endParaRPr lang="en-US" altLang="zh-TW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67544" y="3933056"/>
          <a:ext cx="8064896" cy="189621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32376"/>
                <a:gridCol w="1338959"/>
                <a:gridCol w="1120989"/>
                <a:gridCol w="2086286"/>
                <a:gridCol w="2086286"/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加工方式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製作メーカー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機種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台数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 </a:t>
                      </a:r>
                      <a:r>
                        <a:rPr lang="ja-JP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キャパシティー  </a:t>
                      </a:r>
                      <a:endParaRPr lang="en-US" altLang="ja-JP" sz="1800" b="1" i="0" u="none" strike="noStrike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全設備</a:t>
                      </a:r>
                      <a:r>
                        <a:rPr lang="en-US" altLang="zh-TW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/</a:t>
                      </a:r>
                      <a:r>
                        <a:rPr lang="zh-TW" altLang="en-US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月</a:t>
                      </a:r>
                      <a:endParaRPr lang="ja-JP" altLang="en-US" sz="14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867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ＣＮＣ切削機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FANUC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α-</a:t>
                      </a:r>
                      <a:r>
                        <a:rPr lang="en-US" sz="16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T14iEe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20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99,000</a:t>
                      </a:r>
                      <a:endParaRPr lang="en-US" altLang="zh-TW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17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C.F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Vf-500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45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222,000</a:t>
                      </a:r>
                      <a:endParaRPr lang="en-US" altLang="zh-TW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17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16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 </a:t>
                      </a:r>
                      <a:r>
                        <a:rPr lang="ja-JP" altLang="en-US" sz="16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トータル</a:t>
                      </a:r>
                      <a:endParaRPr lang="ja-JP" altLang="en-US" sz="16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　</a:t>
                      </a:r>
                    </a:p>
                  </a:txBody>
                  <a:tcPr marL="7121" marR="7121" marT="7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65</a:t>
                      </a: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UI Gothic" pitchFamily="34" charset="-128"/>
                          <a:ea typeface="MS UI Gothic" pitchFamily="34" charset="-128"/>
                        </a:rPr>
                        <a:t>321,000</a:t>
                      </a:r>
                      <a:endParaRPr lang="en-US" altLang="zh-TW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S UI Gothic" pitchFamily="34" charset="-128"/>
                        <a:ea typeface="MS UI Gothic" pitchFamily="34" charset="-128"/>
                      </a:endParaRPr>
                    </a:p>
                  </a:txBody>
                  <a:tcPr marL="7121" marR="7121" marT="7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355976" y="332656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宏葉廠產能</a:t>
            </a:r>
            <a:r>
              <a:rPr kumimoji="0" lang="en-US" altLang="zh-TW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kumimoji="0" lang="zh-TW" alt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成形相關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1" descr="DSC02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08698" y="3429000"/>
            <a:ext cx="4139766" cy="3096344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AutoShape 7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733256"/>
            <a:ext cx="2066158" cy="7242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32" descr="DSC07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23528" y="3429000"/>
            <a:ext cx="4104456" cy="3096344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AutoShape 7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733256"/>
            <a:ext cx="1917321" cy="7192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0" y="0"/>
            <a:ext cx="5220072" cy="7651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HY</a:t>
            </a: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生産能力</a:t>
            </a: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-</a:t>
            </a: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塗装</a:t>
            </a:r>
            <a:endParaRPr kumimoji="0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2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72A133A-825C-4FB6-B4D5-2EA930B5EC47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79512" y="1196752"/>
          <a:ext cx="8568952" cy="1843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00199"/>
                <a:gridCol w="1080120"/>
                <a:gridCol w="1440160"/>
                <a:gridCol w="4248473"/>
              </a:tblGrid>
              <a:tr h="2880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設備種類 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本数 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 </a:t>
                      </a:r>
                      <a:r>
                        <a:rPr lang="ja-JP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キャパシティー</a:t>
                      </a:r>
                      <a:r>
                        <a:rPr lang="ja-JP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 </a:t>
                      </a:r>
                      <a:r>
                        <a:rPr lang="zh-TW" altLang="en-US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           </a:t>
                      </a:r>
                      <a:endParaRPr lang="en-US" altLang="zh-TW" sz="1800" b="1" i="0" u="none" strike="noStrike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/>
                      </a:endParaRPr>
                    </a:p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全設備</a:t>
                      </a:r>
                      <a:r>
                        <a:rPr lang="en-US" altLang="zh-TW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/</a:t>
                      </a:r>
                      <a:r>
                        <a:rPr lang="zh-TW" altLang="en-US" sz="14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月</a:t>
                      </a:r>
                      <a:endParaRPr lang="ja-JP" altLang="en-US" sz="14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2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宏葉</a:t>
                      </a:r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(</a:t>
                      </a:r>
                      <a:r>
                        <a:rPr 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HY) 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三</a:t>
                      </a:r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(</a:t>
                      </a:r>
                      <a:r>
                        <a:rPr 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SL) 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液体塗装 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7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6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184,800</a:t>
                      </a:r>
                      <a:endParaRPr lang="en-US" altLang="zh-TW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粉体塗装 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　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52,000</a:t>
                      </a:r>
                      <a:endParaRPr lang="en-US" altLang="zh-TW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トータル</a:t>
                      </a:r>
                      <a:r>
                        <a:rPr lang="zh-TW" altLang="en-US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数 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9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6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S UI Gothic"/>
                        </a:rPr>
                        <a:t>236,800</a:t>
                      </a:r>
                      <a:endParaRPr lang="en-US" altLang="zh-TW" sz="1800" b="1" i="0" u="none" strike="noStrike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S UI Gothic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716016" y="332656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宏葉廠產能</a:t>
            </a:r>
            <a:r>
              <a:rPr kumimoji="0" lang="en-US" altLang="zh-TW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kumimoji="0" lang="zh-TW" alt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塗裝</a:t>
            </a:r>
            <a:endParaRPr lang="zh-TW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836712"/>
            <a:ext cx="5760020" cy="5544616"/>
            <a:chOff x="113" y="845"/>
            <a:chExt cx="3720" cy="3129"/>
          </a:xfrm>
        </p:grpSpPr>
        <p:sp>
          <p:nvSpPr>
            <p:cNvPr id="6153" name="Rectangle 3"/>
            <p:cNvSpPr>
              <a:spLocks noChangeArrowheads="1"/>
            </p:cNvSpPr>
            <p:nvPr/>
          </p:nvSpPr>
          <p:spPr bwMode="auto">
            <a:xfrm>
              <a:off x="113" y="845"/>
              <a:ext cx="3720" cy="3129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9001"/>
                  </a:schemeClr>
                </a:gs>
                <a:gs pos="100000">
                  <a:srgbClr val="FFFFFF">
                    <a:alpha val="32999"/>
                  </a:srgbClr>
                </a:gs>
              </a:gsLst>
              <a:lin ang="5400000" scaled="1"/>
            </a:gradFill>
            <a:ln w="381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6154" name="Object 4" descr="npo0000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" y="890"/>
              <a:ext cx="3629" cy="3039"/>
            </a:xfrm>
            <a:prstGeom prst="rect">
              <a:avLst/>
            </a:prstGeom>
            <a:noFill/>
            <a:ln w="9525" algn="ctr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6012160" y="980728"/>
            <a:ext cx="2952328" cy="2808312"/>
          </a:xfrm>
          <a:prstGeom prst="roundRect">
            <a:avLst>
              <a:gd name="adj" fmla="val 10347"/>
            </a:avLst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メイン製品：</a:t>
            </a:r>
            <a:endParaRPr lang="en-US" altLang="ja-JP" sz="20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ＩＰＣ</a:t>
            </a:r>
            <a:endParaRPr lang="en-US" altLang="ja-JP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ＮＢ</a:t>
            </a:r>
            <a:endParaRPr lang="en-US" altLang="ja-JP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モバイル製品</a:t>
            </a:r>
            <a:endParaRPr lang="en-US" altLang="ja-JP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カメラ、携帯電話</a:t>
            </a:r>
            <a:endParaRPr lang="en-US" altLang="ja-JP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プロジェクター</a:t>
            </a:r>
            <a:endParaRPr lang="en-US" altLang="ja-JP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</a:t>
            </a:r>
            <a:r>
              <a:rPr lang="en-US" altLang="ja-JP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….</a:t>
            </a:r>
            <a:r>
              <a:rPr lang="zh-TW" altLang="en-US" sz="1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14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主要產品</a:t>
            </a:r>
            <a:r>
              <a:rPr lang="en-US" altLang="zh-TW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defRPr/>
            </a:pPr>
            <a:r>
              <a:rPr lang="zh-TW" altLang="en-US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工規電腦</a:t>
            </a:r>
            <a:r>
              <a:rPr lang="en-US" altLang="zh-TW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筆電</a:t>
            </a:r>
            <a:r>
              <a:rPr lang="en-US" altLang="zh-TW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相機</a:t>
            </a:r>
            <a:r>
              <a:rPr lang="en-US" altLang="zh-TW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>
              <a:defRPr/>
            </a:pPr>
            <a:r>
              <a:rPr lang="en-US" altLang="zh-TW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行動電話</a:t>
            </a:r>
            <a:r>
              <a:rPr lang="en-US" altLang="zh-TW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投影機</a:t>
            </a:r>
            <a:endParaRPr lang="zh-TW" altLang="en-US" sz="14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51519" y="0"/>
            <a:ext cx="6408713" cy="6985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ＨＹの製品分野 </a:t>
            </a: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/ </a:t>
            </a:r>
            <a:r>
              <a:rPr kumimoji="0"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宏葉的產品類別</a:t>
            </a:r>
            <a:endParaRPr kumimoji="0" lang="en-US" altLang="ja-JP" sz="2800" b="1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</p:txBody>
      </p:sp>
      <p:pic>
        <p:nvPicPr>
          <p:cNvPr id="11265" name="Picture 1" descr="D:\Work\樣品照片\0712 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77072"/>
            <a:ext cx="2880320" cy="23042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42" name="Rectangle 42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3645024"/>
            <a:ext cx="5400600" cy="62068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eaLnBrk="1" hangingPunct="1">
              <a:defRPr/>
            </a:pPr>
            <a:r>
              <a:rPr lang="ja-JP" altLang="en-US" sz="3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S UI Gothic" pitchFamily="34" charset="-128"/>
                <a:ea typeface="MS UI Gothic" pitchFamily="34" charset="-128"/>
              </a:rPr>
              <a:t>売上げの比率</a:t>
            </a:r>
            <a:r>
              <a:rPr lang="zh-TW" altLang="en-US" sz="3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en-US" altLang="zh-TW" sz="3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S UI Gothic" pitchFamily="34" charset="-128"/>
                <a:ea typeface="MS UI Gothic" pitchFamily="34" charset="-128"/>
              </a:rPr>
              <a:t>/ </a:t>
            </a:r>
            <a:r>
              <a:rPr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S UI Gothic" pitchFamily="34" charset="-128"/>
                <a:ea typeface="MS UI Gothic" pitchFamily="34" charset="-128"/>
              </a:rPr>
              <a:t>營業額比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ea typeface="MS UI Gothic" pitchFamily="34" charset="-128"/>
              </a:rPr>
              <a:t>　</a:t>
            </a:r>
            <a:endParaRPr lang="zh-CN" altLang="en-US" sz="4400" b="1" dirty="0" smtClean="0">
              <a:latin typeface="MS UI Gothic" pitchFamily="34" charset="-128"/>
              <a:ea typeface="MS UI Gothic" pitchFamily="34" charset="-128"/>
            </a:endParaRPr>
          </a:p>
        </p:txBody>
      </p:sp>
      <p:cxnSp>
        <p:nvCxnSpPr>
          <p:cNvPr id="15363" name="AutoShape 87"/>
          <p:cNvCxnSpPr>
            <a:cxnSpLocks noChangeShapeType="1"/>
          </p:cNvCxnSpPr>
          <p:nvPr/>
        </p:nvCxnSpPr>
        <p:spPr bwMode="auto">
          <a:xfrm>
            <a:off x="0" y="3501008"/>
            <a:ext cx="9144000" cy="0"/>
          </a:xfrm>
          <a:prstGeom prst="straightConnector1">
            <a:avLst/>
          </a:prstGeom>
          <a:noFill/>
          <a:ln w="15875" cap="rnd">
            <a:solidFill>
              <a:srgbClr val="3366FF"/>
            </a:solidFill>
            <a:prstDash val="sysDot"/>
            <a:round/>
            <a:headEnd/>
            <a:tailEnd/>
          </a:ln>
        </p:spPr>
      </p:cxnSp>
      <p:sp>
        <p:nvSpPr>
          <p:cNvPr id="128034" name="Rectangle 34"/>
          <p:cNvSpPr>
            <a:spLocks noChangeArrowheads="1"/>
          </p:cNvSpPr>
          <p:nvPr/>
        </p:nvSpPr>
        <p:spPr bwMode="ltGray">
          <a:xfrm>
            <a:off x="323528" y="908720"/>
            <a:ext cx="1800200" cy="7920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ja-JP" sz="2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IPC</a:t>
            </a:r>
          </a:p>
          <a:p>
            <a:r>
              <a:rPr lang="en-US" altLang="zh-TW" sz="1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MIL-STD-810C</a:t>
            </a:r>
            <a:r>
              <a:rPr lang="ja-JP" altLang="en-US" sz="1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規格</a:t>
            </a:r>
            <a:endParaRPr lang="zh-TW" altLang="en-US" sz="1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</p:txBody>
      </p:sp>
      <p:cxnSp>
        <p:nvCxnSpPr>
          <p:cNvPr id="15365" name="AutoShape 18"/>
          <p:cNvCxnSpPr>
            <a:cxnSpLocks noChangeShapeType="1"/>
            <a:stCxn id="128034" idx="3"/>
          </p:cNvCxnSpPr>
          <p:nvPr/>
        </p:nvCxnSpPr>
        <p:spPr bwMode="auto">
          <a:xfrm>
            <a:off x="2123728" y="1304764"/>
            <a:ext cx="747415" cy="78294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5366" name="AutoShape 19"/>
          <p:cNvCxnSpPr>
            <a:cxnSpLocks noChangeShapeType="1"/>
            <a:endCxn id="128113" idx="3"/>
          </p:cNvCxnSpPr>
          <p:nvPr/>
        </p:nvCxnSpPr>
        <p:spPr bwMode="auto">
          <a:xfrm rot="10800000" flipV="1">
            <a:off x="5899150" y="1700212"/>
            <a:ext cx="944564" cy="91125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5367" name="AutoShape 22"/>
          <p:cNvCxnSpPr>
            <a:cxnSpLocks noChangeShapeType="1"/>
          </p:cNvCxnSpPr>
          <p:nvPr/>
        </p:nvCxnSpPr>
        <p:spPr bwMode="auto">
          <a:xfrm rot="5400000">
            <a:off x="6701780" y="1587252"/>
            <a:ext cx="161925" cy="2981325"/>
          </a:xfrm>
          <a:prstGeom prst="bentConnector3">
            <a:avLst>
              <a:gd name="adj1" fmla="val 241176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5368" name="AutoShape 23"/>
          <p:cNvCxnSpPr>
            <a:cxnSpLocks noChangeShapeType="1"/>
          </p:cNvCxnSpPr>
          <p:nvPr/>
        </p:nvCxnSpPr>
        <p:spPr bwMode="auto">
          <a:xfrm>
            <a:off x="1907704" y="3068960"/>
            <a:ext cx="1839913" cy="244475"/>
          </a:xfrm>
          <a:prstGeom prst="bentConnector4">
            <a:avLst>
              <a:gd name="adj1" fmla="val -735"/>
              <a:gd name="adj2" fmla="val 92431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28038" name="Rectangle 38"/>
          <p:cNvSpPr>
            <a:spLocks noChangeArrowheads="1"/>
          </p:cNvSpPr>
          <p:nvPr/>
        </p:nvSpPr>
        <p:spPr bwMode="gray">
          <a:xfrm>
            <a:off x="395536" y="2492896"/>
            <a:ext cx="1616075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TW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NB ME </a:t>
            </a:r>
            <a:r>
              <a:rPr lang="ja-JP" alt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パーツ</a:t>
            </a:r>
            <a:endParaRPr lang="zh-TW" altLang="en-US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78" name="Arc 107"/>
          <p:cNvSpPr>
            <a:spLocks/>
          </p:cNvSpPr>
          <p:nvPr/>
        </p:nvSpPr>
        <p:spPr bwMode="ltGray">
          <a:xfrm rot="-5400000">
            <a:off x="3483769" y="905669"/>
            <a:ext cx="1516063" cy="345757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777777"/>
          </a:solidFill>
          <a:ln w="38100">
            <a:noFill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9" name="Text Box 108"/>
          <p:cNvSpPr txBox="1">
            <a:spLocks noChangeArrowheads="1"/>
          </p:cNvSpPr>
          <p:nvPr/>
        </p:nvSpPr>
        <p:spPr bwMode="auto">
          <a:xfrm>
            <a:off x="3598863" y="2105025"/>
            <a:ext cx="5889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b="1">
                <a:solidFill>
                  <a:srgbClr val="1C1C1C"/>
                </a:solidFill>
                <a:latin typeface="Arial" charset="0"/>
              </a:rPr>
              <a:t>70%</a:t>
            </a:r>
          </a:p>
        </p:txBody>
      </p:sp>
      <p:sp>
        <p:nvSpPr>
          <p:cNvPr id="15380" name="Arc 109"/>
          <p:cNvSpPr>
            <a:spLocks/>
          </p:cNvSpPr>
          <p:nvPr/>
        </p:nvSpPr>
        <p:spPr bwMode="gray">
          <a:xfrm rot="-5400000">
            <a:off x="3701257" y="870744"/>
            <a:ext cx="1211262" cy="33274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stroke="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FFFF7C"/>
              </a:gs>
              <a:gs pos="100000">
                <a:srgbClr val="FFFF00"/>
              </a:gs>
            </a:gsLst>
            <a:lin ang="0" scaled="1"/>
          </a:gradFill>
          <a:ln w="38100">
            <a:noFill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81" name="Arc 110"/>
          <p:cNvSpPr>
            <a:spLocks/>
          </p:cNvSpPr>
          <p:nvPr/>
        </p:nvSpPr>
        <p:spPr bwMode="ltGray">
          <a:xfrm rot="-5400000">
            <a:off x="3544094" y="1061244"/>
            <a:ext cx="1212850" cy="3103562"/>
          </a:xfrm>
          <a:custGeom>
            <a:avLst/>
            <a:gdLst>
              <a:gd name="T0" fmla="*/ 2147483647 w 43200"/>
              <a:gd name="T1" fmla="*/ 2147483647 h 40803"/>
              <a:gd name="T2" fmla="*/ 2147483647 w 43200"/>
              <a:gd name="T3" fmla="*/ 2147483647 h 40803"/>
              <a:gd name="T4" fmla="*/ 2147483647 w 43200"/>
              <a:gd name="T5" fmla="*/ 2147483647 h 40803"/>
              <a:gd name="T6" fmla="*/ 0 60000 65536"/>
              <a:gd name="T7" fmla="*/ 0 60000 65536"/>
              <a:gd name="T8" fmla="*/ 0 60000 65536"/>
              <a:gd name="T9" fmla="*/ 0 w 43200"/>
              <a:gd name="T10" fmla="*/ 0 h 40803"/>
              <a:gd name="T11" fmla="*/ 43200 w 43200"/>
              <a:gd name="T12" fmla="*/ 40803 h 408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0803" fill="none" extrusionOk="0">
                <a:moveTo>
                  <a:pt x="6628" y="37170"/>
                </a:moveTo>
                <a:cubicBezTo>
                  <a:pt x="2393" y="33097"/>
                  <a:pt x="0" y="274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628" y="37170"/>
                </a:moveTo>
                <a:cubicBezTo>
                  <a:pt x="2393" y="33097"/>
                  <a:pt x="0" y="274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FFCBE5"/>
              </a:gs>
              <a:gs pos="100000">
                <a:srgbClr val="FF99CC"/>
              </a:gs>
            </a:gsLst>
            <a:lin ang="0" scaled="1"/>
          </a:gradFill>
          <a:ln w="38100">
            <a:noFill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85" name="Line 114"/>
          <p:cNvSpPr>
            <a:spLocks noChangeShapeType="1"/>
          </p:cNvSpPr>
          <p:nvPr/>
        </p:nvSpPr>
        <p:spPr bwMode="ltGray">
          <a:xfrm>
            <a:off x="5799138" y="2797175"/>
            <a:ext cx="0" cy="161925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86" name="Line 115"/>
          <p:cNvSpPr>
            <a:spLocks noChangeShapeType="1"/>
          </p:cNvSpPr>
          <p:nvPr/>
        </p:nvSpPr>
        <p:spPr bwMode="ltGray">
          <a:xfrm>
            <a:off x="5441950" y="3024188"/>
            <a:ext cx="3175" cy="150812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8116" name="Arc 116"/>
          <p:cNvSpPr>
            <a:spLocks/>
          </p:cNvSpPr>
          <p:nvPr/>
        </p:nvSpPr>
        <p:spPr bwMode="gray">
          <a:xfrm rot="16200000">
            <a:off x="3998119" y="391319"/>
            <a:ext cx="809625" cy="3716337"/>
          </a:xfrm>
          <a:custGeom>
            <a:avLst/>
            <a:gdLst>
              <a:gd name="G0" fmla="+- 0 0 0"/>
              <a:gd name="G1" fmla="+- 20031 0 0"/>
              <a:gd name="G2" fmla="+- 21600 0 0"/>
              <a:gd name="T0" fmla="*/ 8082 w 21600"/>
              <a:gd name="T1" fmla="*/ 0 h 40004"/>
              <a:gd name="T2" fmla="*/ 8223 w 21600"/>
              <a:gd name="T3" fmla="*/ 40004 h 40004"/>
              <a:gd name="T4" fmla="*/ 0 w 21600"/>
              <a:gd name="T5" fmla="*/ 20031 h 40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004" fill="none" extrusionOk="0">
                <a:moveTo>
                  <a:pt x="8082" y="-1"/>
                </a:moveTo>
                <a:cubicBezTo>
                  <a:pt x="16250" y="3295"/>
                  <a:pt x="21600" y="11222"/>
                  <a:pt x="21600" y="20031"/>
                </a:cubicBezTo>
                <a:cubicBezTo>
                  <a:pt x="21600" y="28784"/>
                  <a:pt x="16317" y="36672"/>
                  <a:pt x="8223" y="40004"/>
                </a:cubicBezTo>
              </a:path>
              <a:path w="21600" h="40004" stroke="0" extrusionOk="0">
                <a:moveTo>
                  <a:pt x="8082" y="-1"/>
                </a:moveTo>
                <a:cubicBezTo>
                  <a:pt x="16250" y="3295"/>
                  <a:pt x="21600" y="11222"/>
                  <a:pt x="21600" y="20031"/>
                </a:cubicBezTo>
                <a:cubicBezTo>
                  <a:pt x="21600" y="28784"/>
                  <a:pt x="16317" y="36672"/>
                  <a:pt x="8223" y="40004"/>
                </a:cubicBezTo>
                <a:lnTo>
                  <a:pt x="0" y="20031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5388" name="Freeform 117"/>
          <p:cNvSpPr>
            <a:spLocks/>
          </p:cNvSpPr>
          <p:nvPr/>
        </p:nvSpPr>
        <p:spPr bwMode="gray">
          <a:xfrm>
            <a:off x="6099175" y="2101850"/>
            <a:ext cx="190500" cy="260350"/>
          </a:xfrm>
          <a:custGeom>
            <a:avLst/>
            <a:gdLst>
              <a:gd name="T0" fmla="*/ 2147483647 w 141"/>
              <a:gd name="T1" fmla="*/ 2147483647 h 186"/>
              <a:gd name="T2" fmla="*/ 2147483647 w 141"/>
              <a:gd name="T3" fmla="*/ 2147483647 h 186"/>
              <a:gd name="T4" fmla="*/ 2147483647 w 141"/>
              <a:gd name="T5" fmla="*/ 2147483647 h 186"/>
              <a:gd name="T6" fmla="*/ 0 w 141"/>
              <a:gd name="T7" fmla="*/ 0 h 186"/>
              <a:gd name="T8" fmla="*/ 2147483647 w 141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86"/>
              <a:gd name="T17" fmla="*/ 141 w 141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2484438" y="1700213"/>
            <a:ext cx="3743325" cy="1533525"/>
            <a:chOff x="2484438" y="1700213"/>
            <a:chExt cx="3743325" cy="1533525"/>
          </a:xfrm>
        </p:grpSpPr>
        <p:sp>
          <p:nvSpPr>
            <p:cNvPr id="15382" name="Arc 111"/>
            <p:cNvSpPr>
              <a:spLocks/>
            </p:cNvSpPr>
            <p:nvPr/>
          </p:nvSpPr>
          <p:spPr bwMode="ltGray">
            <a:xfrm rot="-5400000">
              <a:off x="3410744" y="1062832"/>
              <a:ext cx="1244600" cy="3097212"/>
            </a:xfrm>
            <a:custGeom>
              <a:avLst/>
              <a:gdLst>
                <a:gd name="T0" fmla="*/ 2147483647 w 43200"/>
                <a:gd name="T1" fmla="*/ 2147483647 h 40803"/>
                <a:gd name="T2" fmla="*/ 2147483647 w 43200"/>
                <a:gd name="T3" fmla="*/ 2147483647 h 40803"/>
                <a:gd name="T4" fmla="*/ 2147483647 w 43200"/>
                <a:gd name="T5" fmla="*/ 2147483647 h 4080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0803"/>
                <a:gd name="T11" fmla="*/ 43200 w 43200"/>
                <a:gd name="T12" fmla="*/ 40803 h 408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0803" fill="none" extrusionOk="0">
                  <a:moveTo>
                    <a:pt x="1386" y="29212"/>
                  </a:moveTo>
                  <a:cubicBezTo>
                    <a:pt x="469" y="26779"/>
                    <a:pt x="0" y="242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88"/>
                    <a:pt x="38680" y="37099"/>
                    <a:pt x="31489" y="40802"/>
                  </a:cubicBezTo>
                </a:path>
                <a:path w="43200" h="40803" stroke="0" extrusionOk="0">
                  <a:moveTo>
                    <a:pt x="1386" y="29212"/>
                  </a:moveTo>
                  <a:cubicBezTo>
                    <a:pt x="469" y="26779"/>
                    <a:pt x="0" y="242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88"/>
                    <a:pt x="38680" y="37099"/>
                    <a:pt x="31489" y="40802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100000">
                  <a:srgbClr val="41A2A2"/>
                </a:gs>
              </a:gsLst>
              <a:lin ang="0" scaled="1"/>
            </a:gradFill>
            <a:ln w="38100">
              <a:noFill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8112" name="Text Box 112"/>
            <p:cNvSpPr txBox="1">
              <a:spLocks noChangeArrowheads="1"/>
            </p:cNvSpPr>
            <p:nvPr/>
          </p:nvSpPr>
          <p:spPr bwMode="auto">
            <a:xfrm>
              <a:off x="4535488" y="2820988"/>
              <a:ext cx="66675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2000" b="1" dirty="0">
                  <a:ln>
                    <a:solidFill>
                      <a:schemeClr val="tx1"/>
                    </a:solidFill>
                  </a:ln>
                  <a:solidFill>
                    <a:srgbClr val="1C1C1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2%</a:t>
              </a:r>
            </a:p>
          </p:txBody>
        </p:sp>
        <p:sp>
          <p:nvSpPr>
            <p:cNvPr id="128113" name="Text Box 113"/>
            <p:cNvSpPr txBox="1">
              <a:spLocks noChangeArrowheads="1"/>
            </p:cNvSpPr>
            <p:nvPr/>
          </p:nvSpPr>
          <p:spPr bwMode="auto">
            <a:xfrm>
              <a:off x="5110163" y="2411413"/>
              <a:ext cx="788987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ln>
                    <a:solidFill>
                      <a:schemeClr val="tx1"/>
                    </a:solidFill>
                  </a:ln>
                  <a:solidFill>
                    <a:srgbClr val="1C1C1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en-US" altLang="zh-CN" sz="2000" b="1" dirty="0" smtClean="0">
                  <a:ln>
                    <a:solidFill>
                      <a:schemeClr val="tx1"/>
                    </a:solidFill>
                  </a:ln>
                  <a:solidFill>
                    <a:srgbClr val="1C1C1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%</a:t>
              </a:r>
              <a:endParaRPr lang="en-US" altLang="zh-CN" sz="2000" b="1" dirty="0">
                <a:ln>
                  <a:solidFill>
                    <a:schemeClr val="tx1"/>
                  </a:solidFill>
                </a:ln>
                <a:solidFill>
                  <a:srgbClr val="1C1C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389" name="Arc 118"/>
            <p:cNvSpPr>
              <a:spLocks/>
            </p:cNvSpPr>
            <p:nvPr/>
          </p:nvSpPr>
          <p:spPr bwMode="ltGray">
            <a:xfrm rot="16200000">
              <a:off x="3979863" y="263525"/>
              <a:ext cx="811212" cy="3684588"/>
            </a:xfrm>
            <a:custGeom>
              <a:avLst/>
              <a:gdLst>
                <a:gd name="T0" fmla="*/ 2147483647 w 21600"/>
                <a:gd name="T1" fmla="*/ 0 h 40069"/>
                <a:gd name="T2" fmla="*/ 2147483647 w 21600"/>
                <a:gd name="T3" fmla="*/ 2147483647 h 40069"/>
                <a:gd name="T4" fmla="*/ 0 w 21600"/>
                <a:gd name="T5" fmla="*/ 2147483647 h 400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069"/>
                <a:gd name="T11" fmla="*/ 21600 w 21600"/>
                <a:gd name="T12" fmla="*/ 40069 h 400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069" fill="none" extrusionOk="0">
                  <a:moveTo>
                    <a:pt x="7919" y="-1"/>
                  </a:moveTo>
                  <a:cubicBezTo>
                    <a:pt x="16173" y="3252"/>
                    <a:pt x="21600" y="11223"/>
                    <a:pt x="21600" y="20096"/>
                  </a:cubicBezTo>
                  <a:cubicBezTo>
                    <a:pt x="21600" y="28849"/>
                    <a:pt x="16317" y="36737"/>
                    <a:pt x="8223" y="40069"/>
                  </a:cubicBezTo>
                </a:path>
                <a:path w="21600" h="40069" stroke="0" extrusionOk="0">
                  <a:moveTo>
                    <a:pt x="7919" y="-1"/>
                  </a:moveTo>
                  <a:cubicBezTo>
                    <a:pt x="16173" y="3252"/>
                    <a:pt x="21600" y="11223"/>
                    <a:pt x="21600" y="20096"/>
                  </a:cubicBezTo>
                  <a:cubicBezTo>
                    <a:pt x="21600" y="28849"/>
                    <a:pt x="16317" y="36737"/>
                    <a:pt x="8223" y="40069"/>
                  </a:cubicBezTo>
                  <a:lnTo>
                    <a:pt x="0" y="20096"/>
                  </a:lnTo>
                  <a:close/>
                </a:path>
              </a:pathLst>
            </a:custGeom>
            <a:gradFill rotWithShape="1">
              <a:gsLst>
                <a:gs pos="0">
                  <a:srgbClr val="3366FF"/>
                </a:gs>
                <a:gs pos="100000">
                  <a:srgbClr val="ADC2FF"/>
                </a:gs>
              </a:gsLst>
              <a:lin ang="5400000" scaled="1"/>
            </a:gradFill>
            <a:ln w="19050">
              <a:noFill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8119" name="Text Box 119"/>
            <p:cNvSpPr txBox="1">
              <a:spLocks noChangeArrowheads="1"/>
            </p:cNvSpPr>
            <p:nvPr/>
          </p:nvSpPr>
          <p:spPr bwMode="auto">
            <a:xfrm>
              <a:off x="3357563" y="1928813"/>
              <a:ext cx="8001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69</a:t>
              </a:r>
              <a:r>
                <a:rPr lang="en-US" altLang="zh-CN" sz="2000" b="1" dirty="0" smtClean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%</a:t>
              </a:r>
              <a:endParaRPr lang="en-US" altLang="zh-CN" sz="20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8120" name="Text Box 120"/>
            <p:cNvSpPr txBox="1">
              <a:spLocks noChangeArrowheads="1"/>
            </p:cNvSpPr>
            <p:nvPr/>
          </p:nvSpPr>
          <p:spPr bwMode="black">
            <a:xfrm>
              <a:off x="3214688" y="2678113"/>
              <a:ext cx="94932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ln>
                    <a:solidFill>
                      <a:schemeClr val="tx1"/>
                    </a:solidFill>
                  </a:ln>
                  <a:solidFill>
                    <a:srgbClr val="1C1C1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26</a:t>
              </a:r>
              <a:r>
                <a:rPr lang="en-US" altLang="zh-CN" sz="2000" b="1" dirty="0" smtClean="0">
                  <a:ln>
                    <a:solidFill>
                      <a:schemeClr val="tx1"/>
                    </a:solidFill>
                  </a:ln>
                  <a:solidFill>
                    <a:srgbClr val="1C1C1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%</a:t>
              </a:r>
              <a:endParaRPr lang="en-US" altLang="zh-CN" sz="2000" b="1" dirty="0">
                <a:ln>
                  <a:solidFill>
                    <a:schemeClr val="tx1"/>
                  </a:solidFill>
                </a:ln>
                <a:solidFill>
                  <a:srgbClr val="1C1C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7" name="Rectangle 34"/>
          <p:cNvSpPr>
            <a:spLocks noChangeArrowheads="1"/>
          </p:cNvSpPr>
          <p:nvPr/>
        </p:nvSpPr>
        <p:spPr bwMode="ltGray">
          <a:xfrm>
            <a:off x="6876256" y="980728"/>
            <a:ext cx="1872208" cy="7192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 sz="2000" b="1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モバイル製品</a:t>
            </a:r>
            <a:endParaRPr lang="en-US" altLang="ja-JP" sz="2000" b="1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sz="1400" b="1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警察用</a:t>
            </a:r>
            <a:r>
              <a:rPr lang="ja-JP" altLang="en-US" sz="1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がメイン</a:t>
            </a:r>
            <a:r>
              <a:rPr lang="en-US" altLang="ja-JP" sz="1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1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38"/>
          <p:cNvSpPr>
            <a:spLocks noChangeArrowheads="1"/>
          </p:cNvSpPr>
          <p:nvPr/>
        </p:nvSpPr>
        <p:spPr bwMode="gray">
          <a:xfrm>
            <a:off x="7452320" y="2492896"/>
            <a:ext cx="1296145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その他</a:t>
            </a:r>
            <a:endParaRPr lang="zh-TW" altLang="en-US" b="1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0" name="表格 69"/>
          <p:cNvGraphicFramePr>
            <a:graphicFrameLocks noGrp="1"/>
          </p:cNvGraphicFramePr>
          <p:nvPr/>
        </p:nvGraphicFramePr>
        <p:xfrm>
          <a:off x="251520" y="4581128"/>
          <a:ext cx="8712967" cy="13362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49956"/>
                <a:gridCol w="1549956"/>
                <a:gridCol w="1549956"/>
                <a:gridCol w="1686836"/>
                <a:gridCol w="2376263"/>
              </a:tblGrid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微軟正黑體"/>
                        </a:rPr>
                        <a:t>　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その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他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…</a:t>
                      </a:r>
                      <a:r>
                        <a:rPr lang="en-US" altLang="zh-TW" sz="20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20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" name="圖片 70" descr="GD 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653136"/>
            <a:ext cx="2232248" cy="504056"/>
          </a:xfrm>
          <a:prstGeom prst="rect">
            <a:avLst/>
          </a:prstGeom>
        </p:spPr>
      </p:pic>
      <p:pic>
        <p:nvPicPr>
          <p:cNvPr id="72" name="圖片 71" descr="TWINHE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25144"/>
            <a:ext cx="1512168" cy="648072"/>
          </a:xfrm>
          <a:prstGeom prst="rect">
            <a:avLst/>
          </a:prstGeom>
        </p:spPr>
      </p:pic>
      <p:pic>
        <p:nvPicPr>
          <p:cNvPr id="73" name="圖片 72" descr="Qua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653136"/>
            <a:ext cx="1019317" cy="720080"/>
          </a:xfrm>
          <a:prstGeom prst="rect">
            <a:avLst/>
          </a:prstGeom>
        </p:spPr>
      </p:pic>
      <p:pic>
        <p:nvPicPr>
          <p:cNvPr id="74" name="圖片 73" descr="AS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869160"/>
            <a:ext cx="1440160" cy="432048"/>
          </a:xfrm>
          <a:prstGeom prst="rect">
            <a:avLst/>
          </a:prstGeom>
        </p:spPr>
      </p:pic>
      <p:pic>
        <p:nvPicPr>
          <p:cNvPr id="75" name="圖片 74" descr="Panasoni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25144"/>
            <a:ext cx="1440160" cy="576064"/>
          </a:xfrm>
          <a:prstGeom prst="rect">
            <a:avLst/>
          </a:prstGeom>
        </p:spPr>
      </p:pic>
      <p:pic>
        <p:nvPicPr>
          <p:cNvPr id="76" name="Picture 7" descr="D:\Work\Documents\COMP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229200"/>
            <a:ext cx="1790700" cy="432048"/>
          </a:xfrm>
          <a:prstGeom prst="rect">
            <a:avLst/>
          </a:prstGeom>
          <a:noFill/>
        </p:spPr>
      </p:pic>
      <p:sp>
        <p:nvSpPr>
          <p:cNvPr id="77" name="Rectangle 42"/>
          <p:cNvSpPr txBox="1">
            <a:spLocks noChangeArrowheads="1"/>
          </p:cNvSpPr>
          <p:nvPr/>
        </p:nvSpPr>
        <p:spPr bwMode="auto">
          <a:xfrm>
            <a:off x="152400" y="1"/>
            <a:ext cx="665184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j-cs"/>
              </a:rPr>
              <a:t>製品別の比率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j-cs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j-cs"/>
              </a:rPr>
              <a:t>/ 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產品類別比</a:t>
            </a:r>
            <a:r>
              <a:rPr kumimoji="0" lang="ja-JP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j-cs"/>
              </a:rPr>
              <a:t>　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j-cs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gray">
          <a:xfrm>
            <a:off x="6732240" y="1772816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攜帶式末端機種</a:t>
            </a:r>
            <a:r>
              <a:rPr lang="en-US" altLang="zh-TW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警用為大宗客戶</a:t>
            </a:r>
            <a:endParaRPr lang="zh-TW" altLang="en-US" sz="12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gray">
          <a:xfrm>
            <a:off x="395536" y="1772816"/>
            <a:ext cx="827584" cy="28803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工規電腦</a:t>
            </a:r>
            <a:r>
              <a:rPr lang="en-US" altLang="zh-TW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 </a:t>
            </a:r>
            <a:endParaRPr lang="zh-TW" altLang="en-US" sz="12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467544" y="3140968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筆電機構件</a:t>
            </a:r>
            <a:endParaRPr lang="zh-TW" altLang="en-US" sz="12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2" descr="npo0000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1574800" cy="2087563"/>
          </a:xfrm>
          <a:prstGeom prst="rect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45" name="Picture 13" descr="npo0000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1573213" cy="2087563"/>
          </a:xfrm>
          <a:prstGeom prst="rect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46" name="Picture 14" descr="npo000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1603375" cy="2087563"/>
          </a:xfrm>
          <a:prstGeom prst="rect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47" name="Picture 15" descr="npo0000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836712"/>
            <a:ext cx="1577975" cy="2087563"/>
          </a:xfrm>
          <a:prstGeom prst="rect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48" name="Picture 86" descr="npo0000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836712"/>
            <a:ext cx="1484313" cy="2087563"/>
          </a:xfrm>
          <a:prstGeom prst="rect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771800" y="3501008"/>
            <a:ext cx="59766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ja-JP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(1)</a:t>
            </a:r>
            <a:r>
              <a:rPr lang="ja-JP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　</a:t>
            </a:r>
            <a:r>
              <a:rPr lang="en-US" altLang="zh-CN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ISO </a:t>
            </a:r>
            <a:r>
              <a:rPr lang="en-US" altLang="zh-CN" sz="2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9001 Certificated</a:t>
            </a:r>
            <a:r>
              <a:rPr lang="en-US" altLang="zh-CN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. </a:t>
            </a:r>
            <a:endParaRPr lang="en-US" altLang="zh-CN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  <a:cs typeface="Times New Roman" pitchFamily="18" charset="0"/>
            </a:endParaRPr>
          </a:p>
          <a:p>
            <a:pPr algn="l" eaLnBrk="1" hangingPunct="1"/>
            <a:r>
              <a:rPr lang="en-US" altLang="ja-JP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(2)</a:t>
            </a:r>
            <a:r>
              <a:rPr lang="ja-JP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　</a:t>
            </a:r>
            <a:r>
              <a:rPr lang="en-US" altLang="zh-CN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ISO14001 </a:t>
            </a:r>
            <a:r>
              <a:rPr lang="en-US" altLang="zh-CN" sz="2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Certificated.</a:t>
            </a:r>
          </a:p>
          <a:p>
            <a:r>
              <a:rPr lang="en-US" altLang="ja-JP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(3)</a:t>
            </a:r>
            <a:r>
              <a:rPr lang="ja-JP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　</a:t>
            </a:r>
            <a:r>
              <a:rPr lang="en-US" altLang="zh-CN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QS9000</a:t>
            </a:r>
            <a:r>
              <a:rPr kumimoji="1" lang="en-US" altLang="zh-TW" sz="24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1" lang="en-US" altLang="zh-TW" sz="2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SystemCertificated</a:t>
            </a:r>
            <a:r>
              <a:rPr kumimoji="1" lang="en-US" altLang="zh-TW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 by SGS</a:t>
            </a:r>
          </a:p>
          <a:p>
            <a:r>
              <a:rPr lang="en-US" altLang="ja-JP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(4)</a:t>
            </a:r>
            <a:r>
              <a:rPr lang="ja-JP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　</a:t>
            </a:r>
            <a:r>
              <a:rPr lang="en-US" altLang="zh-TW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OHSAS 18000</a:t>
            </a:r>
          </a:p>
          <a:p>
            <a:r>
              <a:rPr lang="en-US" altLang="ja-JP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(5)</a:t>
            </a:r>
            <a:r>
              <a:rPr lang="ja-JP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　</a:t>
            </a:r>
            <a:r>
              <a:rPr lang="en-US" altLang="zh-CN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SONY Green Partner.</a:t>
            </a:r>
          </a:p>
          <a:p>
            <a:r>
              <a:rPr lang="en-US" altLang="ja-JP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(6)</a:t>
            </a:r>
            <a:r>
              <a:rPr lang="ja-JP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　</a:t>
            </a:r>
            <a:r>
              <a:rPr lang="en-US" altLang="zh-CN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Asus Green Partner.</a:t>
            </a:r>
            <a:endParaRPr kumimoji="1" lang="en-US" altLang="zh-TW" sz="2400" b="1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  <a:cs typeface="Times New Roman" pitchFamily="18" charset="0"/>
            </a:endParaRPr>
          </a:p>
          <a:p>
            <a:pPr algn="l" eaLnBrk="1" hangingPunct="1"/>
            <a:endParaRPr lang="en-US" altLang="zh-CN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645024"/>
            <a:ext cx="1943100" cy="2232025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251520" y="0"/>
            <a:ext cx="5220072" cy="7651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資格認定証明</a:t>
            </a:r>
            <a:r>
              <a:rPr kumimoji="0"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r>
              <a:rPr kumimoji="0"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/ </a:t>
            </a:r>
            <a:r>
              <a:rPr kumimoji="0"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資格認證</a:t>
            </a:r>
            <a:endParaRPr kumimoji="0" lang="zh-TW" altLang="en-US" sz="28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esto 3"/>
          <p:cNvSpPr txBox="1">
            <a:spLocks/>
          </p:cNvSpPr>
          <p:nvPr/>
        </p:nvSpPr>
        <p:spPr bwMode="auto">
          <a:xfrm>
            <a:off x="827584" y="2564904"/>
            <a:ext cx="66967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kumimoji="0"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egnaposto testo 3"/>
          <p:cNvSpPr txBox="1">
            <a:spLocks/>
          </p:cNvSpPr>
          <p:nvPr/>
        </p:nvSpPr>
        <p:spPr bwMode="auto">
          <a:xfrm>
            <a:off x="899592" y="2276872"/>
            <a:ext cx="62646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ja-JP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Juteng </a:t>
            </a:r>
            <a:r>
              <a:rPr kumimoji="0" lang="ja-JP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グループ</a:t>
            </a:r>
            <a:r>
              <a:rPr kumimoji="0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endParaRPr kumimoji="0"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kumimoji="0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　　　　　　　</a:t>
            </a:r>
            <a:r>
              <a:rPr kumimoji="0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2012</a:t>
            </a:r>
            <a:r>
              <a:rPr kumimoji="0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会社案内</a:t>
            </a:r>
            <a:endParaRPr kumimoji="0"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4088" y="6093296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Juteng </a:t>
            </a:r>
            <a:r>
              <a:rPr kumimoji="0" lang="zh-TW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集團  </a:t>
            </a:r>
            <a:r>
              <a:rPr kumimoji="0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kumimoji="0"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公司簡介</a:t>
            </a:r>
            <a:endParaRPr kumimoji="0"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3"/>
          <p:cNvSpPr txBox="1">
            <a:spLocks/>
          </p:cNvSpPr>
          <p:nvPr/>
        </p:nvSpPr>
        <p:spPr bwMode="auto">
          <a:xfrm>
            <a:off x="1403648" y="2708920"/>
            <a:ext cx="5256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新技術の進化</a:t>
            </a:r>
            <a:endParaRPr kumimoji="0"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gray">
          <a:xfrm>
            <a:off x="7380312" y="6093296"/>
            <a:ext cx="827584" cy="28803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b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新技術的進化</a:t>
            </a:r>
            <a:endParaRPr lang="zh-TW" altLang="en-US" b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39552" y="1000125"/>
            <a:ext cx="8604448" cy="1780803"/>
          </a:xfrm>
        </p:spPr>
        <p:txBody>
          <a:bodyPr/>
          <a:lstStyle/>
          <a:p>
            <a:r>
              <a:rPr kumimoji="1" lang="ja-JP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アルミ</a:t>
            </a:r>
            <a:r>
              <a:rPr kumimoji="1" lang="en-US" altLang="zh-TW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CNC</a:t>
            </a:r>
            <a:r>
              <a:rPr kumimoji="1" lang="ja-JP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切削</a:t>
            </a:r>
            <a:r>
              <a:rPr kumimoji="1" lang="zh-TW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 </a:t>
            </a:r>
            <a:r>
              <a:rPr kumimoji="1" lang="en-US" altLang="zh-TW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/   </a:t>
            </a:r>
            <a:r>
              <a:rPr kumimoji="1"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鋁合金切削</a:t>
            </a:r>
            <a:endParaRPr kumimoji="1" lang="en-US" altLang="zh-TW" sz="1600" b="1" dirty="0" smtClean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  <a:p>
            <a:r>
              <a:rPr kumimoji="1" lang="ja-JP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アルミ　フォーミング</a:t>
            </a:r>
            <a:r>
              <a:rPr kumimoji="1" lang="en-US" altLang="ja-JP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/   </a:t>
            </a:r>
            <a:r>
              <a:rPr kumimoji="1"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鋁合金抽伸技術</a:t>
            </a:r>
            <a:endParaRPr kumimoji="1" lang="en-US" altLang="zh-TW" sz="1600" b="1" dirty="0" smtClean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  <a:p>
            <a:r>
              <a:rPr kumimoji="1" lang="ja-JP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複合材料のソリューション </a:t>
            </a:r>
            <a:r>
              <a:rPr kumimoji="1" lang="en-US" altLang="ja-JP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/   </a:t>
            </a:r>
            <a:r>
              <a:rPr kumimoji="1"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複合材料的運用對策</a:t>
            </a:r>
            <a:endParaRPr kumimoji="1" lang="en-US" altLang="zh-TW" sz="1600" b="1" dirty="0" smtClean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  <a:p>
            <a:r>
              <a:rPr kumimoji="1" lang="ja-JP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マグネ</a:t>
            </a:r>
            <a:r>
              <a:rPr kumimoji="1" lang="en-US" altLang="zh-TW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 </a:t>
            </a:r>
            <a:r>
              <a:rPr kumimoji="1" lang="ja-JP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のシキソ</a:t>
            </a:r>
            <a:r>
              <a:rPr kumimoji="1" lang="en-US" altLang="ja-JP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/</a:t>
            </a:r>
            <a:r>
              <a:rPr lang="ja-JP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ダイカスト成型</a:t>
            </a:r>
            <a:r>
              <a:rPr lang="zh-TW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技術 </a:t>
            </a:r>
            <a:r>
              <a:rPr lang="en-US" altLang="zh-TW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/   </a:t>
            </a:r>
            <a:r>
              <a:rPr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鎂合金的射出與鑄造成型技術</a:t>
            </a:r>
            <a:endParaRPr kumimoji="1" lang="en-US" altLang="zh-TW" sz="1600" b="1" dirty="0" smtClean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  <a:p>
            <a:r>
              <a:rPr kumimoji="1" lang="ja-JP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高比率繊維入り樹脂の成型</a:t>
            </a:r>
            <a:r>
              <a:rPr kumimoji="1" lang="zh-TW" altLang="en-US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技術 </a:t>
            </a:r>
            <a:r>
              <a:rPr kumimoji="1" lang="en-US" altLang="zh-TW" sz="2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/   </a:t>
            </a:r>
            <a:r>
              <a:rPr kumimoji="1"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高含纖量樹脂的成型技術</a:t>
            </a:r>
            <a:endParaRPr lang="zh-TW" altLang="en-US" sz="1600" dirty="0" smtClean="0">
              <a:ln>
                <a:solidFill>
                  <a:schemeClr val="bg2">
                    <a:lumMod val="10000"/>
                  </a:schemeClr>
                </a:solidFill>
              </a:ln>
              <a:latin typeface="MS PGothic" pitchFamily="34" charset="-128"/>
              <a:ea typeface="MS PGothic" pitchFamily="34" charset="-128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rot="5400000" flipH="1" flipV="1">
            <a:off x="-537368" y="4607719"/>
            <a:ext cx="3359150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1143000" y="6286500"/>
            <a:ext cx="5643563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1428750" y="3143250"/>
            <a:ext cx="1428750" cy="1143000"/>
          </a:xfrm>
          <a:prstGeom prst="ellipse">
            <a:avLst/>
          </a:prstGeom>
          <a:solidFill>
            <a:srgbClr val="003399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000250" y="4857750"/>
            <a:ext cx="1428750" cy="1143000"/>
          </a:xfrm>
          <a:prstGeom prst="ellipse">
            <a:avLst/>
          </a:prstGeom>
          <a:solidFill>
            <a:srgbClr val="0080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643188" y="4071938"/>
            <a:ext cx="1428750" cy="1143000"/>
          </a:xfrm>
          <a:prstGeom prst="ellipse">
            <a:avLst/>
          </a:prstGeom>
          <a:solidFill>
            <a:srgbClr val="6600CC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143250" y="4857750"/>
            <a:ext cx="1428750" cy="1143000"/>
          </a:xfrm>
          <a:prstGeom prst="ellipse">
            <a:avLst/>
          </a:prstGeom>
          <a:solidFill>
            <a:srgbClr val="FF66F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786313" y="5072063"/>
            <a:ext cx="1428750" cy="1143000"/>
          </a:xfrm>
          <a:prstGeom prst="ellipse">
            <a:avLst/>
          </a:prstGeom>
          <a:solidFill>
            <a:srgbClr val="FF66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文字方塊 18"/>
          <p:cNvSpPr txBox="1">
            <a:spLocks noChangeArrowheads="1"/>
          </p:cNvSpPr>
          <p:nvPr/>
        </p:nvSpPr>
        <p:spPr bwMode="auto">
          <a:xfrm>
            <a:off x="357188" y="3000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Price</a:t>
            </a:r>
            <a:endParaRPr lang="zh-TW" altLang="en-US"/>
          </a:p>
        </p:txBody>
      </p:sp>
      <p:sp>
        <p:nvSpPr>
          <p:cNvPr id="13" name="文字方塊 19"/>
          <p:cNvSpPr txBox="1">
            <a:spLocks noChangeArrowheads="1"/>
          </p:cNvSpPr>
          <p:nvPr/>
        </p:nvSpPr>
        <p:spPr bwMode="auto">
          <a:xfrm>
            <a:off x="6858000" y="600075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Thickness</a:t>
            </a:r>
            <a:endParaRPr lang="zh-TW" altLang="en-US"/>
          </a:p>
        </p:txBody>
      </p:sp>
      <p:sp>
        <p:nvSpPr>
          <p:cNvPr id="14" name="文字方塊 20"/>
          <p:cNvSpPr txBox="1">
            <a:spLocks noChangeArrowheads="1"/>
          </p:cNvSpPr>
          <p:nvPr/>
        </p:nvSpPr>
        <p:spPr bwMode="auto">
          <a:xfrm>
            <a:off x="1500188" y="3567113"/>
            <a:ext cx="1285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500"/>
              <a:t>AL Uni-body</a:t>
            </a:r>
            <a:endParaRPr lang="zh-TW" altLang="en-US" sz="1500"/>
          </a:p>
        </p:txBody>
      </p:sp>
      <p:sp>
        <p:nvSpPr>
          <p:cNvPr id="15" name="文字方塊 21"/>
          <p:cNvSpPr txBox="1">
            <a:spLocks noChangeArrowheads="1"/>
          </p:cNvSpPr>
          <p:nvPr/>
        </p:nvSpPr>
        <p:spPr bwMode="auto">
          <a:xfrm>
            <a:off x="2714625" y="4429125"/>
            <a:ext cx="1285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500"/>
              <a:t>Composite</a:t>
            </a:r>
            <a:endParaRPr lang="zh-TW" altLang="en-US" sz="1500"/>
          </a:p>
        </p:txBody>
      </p:sp>
      <p:sp>
        <p:nvSpPr>
          <p:cNvPr id="16" name="文字方塊 22"/>
          <p:cNvSpPr txBox="1">
            <a:spLocks noChangeArrowheads="1"/>
          </p:cNvSpPr>
          <p:nvPr/>
        </p:nvSpPr>
        <p:spPr bwMode="auto">
          <a:xfrm>
            <a:off x="2000250" y="5281613"/>
            <a:ext cx="1285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500"/>
              <a:t>AL forming</a:t>
            </a:r>
            <a:endParaRPr lang="zh-TW" altLang="en-US" sz="1500"/>
          </a:p>
        </p:txBody>
      </p:sp>
      <p:sp>
        <p:nvSpPr>
          <p:cNvPr id="17" name="文字方塊 23"/>
          <p:cNvSpPr txBox="1">
            <a:spLocks noChangeArrowheads="1"/>
          </p:cNvSpPr>
          <p:nvPr/>
        </p:nvSpPr>
        <p:spPr bwMode="auto">
          <a:xfrm>
            <a:off x="3214688" y="5281613"/>
            <a:ext cx="1285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500"/>
              <a:t>Mg-AL</a:t>
            </a:r>
            <a:endParaRPr lang="zh-TW" altLang="en-US" sz="1500"/>
          </a:p>
        </p:txBody>
      </p:sp>
      <p:sp>
        <p:nvSpPr>
          <p:cNvPr id="18" name="文字方塊 24"/>
          <p:cNvSpPr txBox="1">
            <a:spLocks noChangeArrowheads="1"/>
          </p:cNvSpPr>
          <p:nvPr/>
        </p:nvSpPr>
        <p:spPr bwMode="auto">
          <a:xfrm>
            <a:off x="4786313" y="5495925"/>
            <a:ext cx="15001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500"/>
              <a:t>Injection Resin</a:t>
            </a:r>
            <a:endParaRPr lang="zh-TW" altLang="en-US" sz="1500"/>
          </a:p>
        </p:txBody>
      </p:sp>
      <p:sp>
        <p:nvSpPr>
          <p:cNvPr id="19" name="矩形 18"/>
          <p:cNvSpPr/>
          <p:nvPr/>
        </p:nvSpPr>
        <p:spPr>
          <a:xfrm>
            <a:off x="179512" y="2996952"/>
            <a:ext cx="8640960" cy="3456384"/>
          </a:xfrm>
          <a:prstGeom prst="rect">
            <a:avLst/>
          </a:prstGeom>
          <a:solidFill>
            <a:schemeClr val="bg1">
              <a:lumMod val="65000"/>
              <a:alpha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0"/>
            <a:ext cx="7308304" cy="7651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薄肉デザインの要件</a:t>
            </a:r>
            <a:r>
              <a:rPr kumimoji="0" lang="zh-TW" altLang="en-US" sz="3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r>
              <a:rPr kumimoji="0"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/ 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r>
              <a:rPr kumimoji="0" lang="zh-TW" altLang="en-US" sz="2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薄殼設計的要件</a:t>
            </a:r>
            <a:r>
              <a:rPr kumimoji="0" lang="en-US" altLang="zh-TW" sz="2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endParaRPr kumimoji="0" lang="es-HN" altLang="zh-TW" sz="2600" b="1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55976" y="908720"/>
            <a:ext cx="4320480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アルミ のプレス品への実用</a:t>
            </a:r>
            <a:endParaRPr lang="en-US" altLang="ja-JP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·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細部特徴のインサート成型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·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継ぎ目を無くす対策</a:t>
            </a:r>
            <a:endPara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lvl="1"/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3851920" y="1772816"/>
            <a:ext cx="4824536" cy="187200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400" b="1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908720"/>
            <a:ext cx="4176464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マグネ製品への実用化</a:t>
            </a:r>
            <a:endParaRPr lang="en-US" altLang="ja-JP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ja-JP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ja-JP" altLang="en-US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アンテナ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ウインドｰ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の</a:t>
            </a:r>
            <a:r>
              <a:rPr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オｰバｰ モｰルド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成型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ja-JP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継ぎ目を無くす対策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323528" y="1844824"/>
            <a:ext cx="5112568" cy="18002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000" b="1" dirty="0" smtClean="0">
              <a:ln>
                <a:solidFill>
                  <a:schemeClr val="bg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3645024"/>
            <a:ext cx="4176464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複合材料の応用</a:t>
            </a:r>
            <a:endParaRPr lang="en-US" altLang="ja-JP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精密なインサート成型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99992" y="3717032"/>
            <a:ext cx="4176464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2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ハイブリッド ソリューション</a:t>
            </a:r>
            <a:endParaRPr lang="en-US" altLang="ja-JP" sz="22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　   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各素材の特徴を活用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橢圓 3"/>
          <p:cNvSpPr>
            <a:spLocks noChangeAspect="1"/>
          </p:cNvSpPr>
          <p:nvPr/>
        </p:nvSpPr>
        <p:spPr>
          <a:xfrm>
            <a:off x="3635896" y="2708920"/>
            <a:ext cx="1800000" cy="180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インサート</a:t>
            </a:r>
            <a:endParaRPr lang="en-US" altLang="ja-JP" sz="2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pPr algn="ctr"/>
            <a:r>
              <a:rPr lang="ja-JP" altLang="en-US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S UI Gothic" pitchFamily="34" charset="-128"/>
                <a:ea typeface="MS UI Gothic" pitchFamily="34" charset="-128"/>
              </a:rPr>
              <a:t>成型</a:t>
            </a:r>
            <a:endParaRPr lang="zh-TW" altLang="en-US" sz="2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4536504" cy="5486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  <a:cs typeface="Times New Roman" pitchFamily="18" charset="0"/>
              </a:rPr>
              <a:t>コア </a:t>
            </a:r>
            <a:r>
              <a:rPr lang="ja-JP" alt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テクノロジーのコンセプション</a:t>
            </a:r>
            <a:endParaRPr kumimoji="0" lang="es-HN" altLang="zh-TW" sz="28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  <a:cs typeface="Times New Roman" pitchFamily="18" charset="0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323528" y="4581128"/>
            <a:ext cx="4176464" cy="18002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強化項目</a:t>
            </a:r>
            <a:r>
              <a:rPr lang="en-US" altLang="ja-JP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:</a:t>
            </a:r>
            <a:endParaRPr lang="en-US" altLang="zh-TW" sz="2000" b="1" dirty="0" smtClean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r>
              <a:rPr lang="en-US" altLang="ja-JP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誘導加熱工法</a:t>
            </a:r>
            <a:endParaRPr lang="en-US" altLang="zh-TW" sz="2000" b="1" dirty="0" smtClean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r>
              <a:rPr lang="en-US" altLang="ja-JP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熱硬化性</a:t>
            </a:r>
            <a:r>
              <a:rPr lang="en-US" altLang="ja-JP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CF</a:t>
            </a:r>
            <a:endParaRPr lang="en-US" altLang="zh-TW" sz="2000" b="1" dirty="0" smtClean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r>
              <a:rPr lang="en-US" altLang="ja-JP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熱可塑性</a:t>
            </a:r>
            <a:r>
              <a:rPr lang="en-US" altLang="ja-JP" sz="20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CF</a:t>
            </a:r>
            <a:endParaRPr lang="en-US" altLang="zh-TW" sz="2000" b="1" dirty="0" smtClean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endParaRPr lang="zh-TW" altLang="en-US" dirty="0"/>
          </a:p>
        </p:txBody>
      </p:sp>
      <p:sp>
        <p:nvSpPr>
          <p:cNvPr id="12" name="等腰三角形 11"/>
          <p:cNvSpPr/>
          <p:nvPr/>
        </p:nvSpPr>
        <p:spPr>
          <a:xfrm>
            <a:off x="4572000" y="4581128"/>
            <a:ext cx="4104456" cy="18000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    強化項目</a:t>
            </a:r>
            <a:r>
              <a:rPr lang="en-US" altLang="ja-JP" sz="20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:</a:t>
            </a:r>
          </a:p>
          <a:p>
            <a:r>
              <a:rPr lang="ja-JP" altLang="en-US" sz="20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    </a:t>
            </a:r>
            <a:r>
              <a:rPr lang="en-US" altLang="ja-JP" sz="20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20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工法開発</a:t>
            </a:r>
            <a:endParaRPr lang="en-US" altLang="ja-JP" sz="20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r>
              <a:rPr lang="ja-JP" altLang="en-US" sz="20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    </a:t>
            </a:r>
            <a:r>
              <a:rPr lang="en-US" altLang="ja-JP" sz="20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20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素材調達</a:t>
            </a:r>
            <a:endParaRPr lang="zh-TW" altLang="en-US" sz="2000" b="1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572000" y="260648"/>
            <a:ext cx="2160240" cy="50405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核心技術的概念</a:t>
            </a:r>
            <a:endParaRPr kumimoji="0" lang="es-HN" altLang="zh-TW" sz="2000" b="1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0" y="1"/>
            <a:ext cx="4932040" cy="5486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  <a:cs typeface="Times New Roman" pitchFamily="18" charset="0"/>
              </a:rPr>
              <a:t>コア 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テクノロジーのコンセプション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/</a:t>
            </a:r>
            <a:endParaRPr kumimoji="0" lang="es-HN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  <a:cs typeface="Times New Roman" pitchFamily="18" charset="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2627784" y="5013176"/>
            <a:ext cx="1944216" cy="64807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*複合材料的應用</a:t>
            </a:r>
            <a:endParaRPr kumimoji="0" lang="en-US" altLang="zh-TW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* 精密的埋射成型技術</a:t>
            </a:r>
            <a:endParaRPr kumimoji="0" lang="en-US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s-HN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3563888" y="3861048"/>
            <a:ext cx="1944216" cy="43204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kumimoji="0"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崁入埋射成型技術</a:t>
            </a:r>
            <a:endParaRPr kumimoji="0" lang="es-HN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1835696" y="1988840"/>
            <a:ext cx="2664296" cy="864096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*對鎂合金製品的實用化</a:t>
            </a:r>
            <a:endParaRPr kumimoji="0" lang="en-US" altLang="zh-TW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              *天線蓋的包射成型</a:t>
            </a:r>
            <a:endParaRPr kumimoji="0" lang="en-US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               *無接縫的對策</a:t>
            </a:r>
            <a:endParaRPr kumimoji="0" lang="es-HN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572000" y="5013176"/>
            <a:ext cx="1944216" cy="57606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*複合式的對策</a:t>
            </a:r>
            <a:endParaRPr kumimoji="0" lang="en-US" altLang="zh-TW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*善用各種材料的特性</a:t>
            </a:r>
            <a:endParaRPr kumimoji="0" lang="es-HN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4499992" y="1988840"/>
            <a:ext cx="2664296" cy="864096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*對鋁沖壓製品的實用化</a:t>
            </a:r>
            <a:endParaRPr kumimoji="0" lang="en-US" altLang="zh-TW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*細微特徵的埋射成型</a:t>
            </a:r>
            <a:endParaRPr kumimoji="0" lang="en-US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*無接縫的對策</a:t>
            </a:r>
            <a:endParaRPr kumimoji="0" lang="es-HN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323528" y="2132856"/>
            <a:ext cx="3528392" cy="1512168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強化項目</a:t>
            </a:r>
            <a:r>
              <a:rPr lang="en-US" altLang="ja-JP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:</a:t>
            </a:r>
            <a:r>
              <a:rPr lang="en-US" altLang="zh-TW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</a:p>
          <a:p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薄肉筐体の成型 </a:t>
            </a:r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/ </a:t>
            </a:r>
          </a:p>
          <a:p>
            <a:r>
              <a:rPr lang="en-US" altLang="ja-JP" sz="1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</a:t>
            </a:r>
            <a:r>
              <a:rPr lang="zh-TW" altLang="en-US" sz="1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   </a:t>
            </a:r>
            <a:r>
              <a:rPr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*薄殼成型</a:t>
            </a:r>
            <a:endParaRPr lang="en-US" altLang="ja-JP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r>
              <a:rPr lang="ja-JP" altLang="en-US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</a:t>
            </a:r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量産実績</a:t>
            </a:r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:0.5-0.6</a:t>
            </a:r>
            <a:r>
              <a:rPr lang="ja-JP" altLang="en-US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mm)</a:t>
            </a:r>
            <a:endParaRPr lang="en-US" altLang="zh-TW" sz="1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ヘアライン処理工法</a:t>
            </a:r>
            <a:r>
              <a:rPr lang="zh-TW" altLang="en-US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</a:t>
            </a:r>
            <a:r>
              <a:rPr lang="en-US" altLang="zh-TW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/</a:t>
            </a:r>
          </a:p>
          <a:p>
            <a:r>
              <a:rPr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 </a:t>
            </a:r>
            <a:r>
              <a:rPr lang="en-US" altLang="zh-TW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*髮絲處理工程</a:t>
            </a:r>
            <a:endParaRPr kumimoji="0" lang="es-HN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6444208" y="2348880"/>
            <a:ext cx="2232248" cy="12961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ja-JP" alt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強化項目</a:t>
            </a:r>
            <a:r>
              <a:rPr lang="en-US" altLang="ja-JP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:</a:t>
            </a:r>
            <a:endParaRPr lang="en-US" altLang="zh-TW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pPr algn="r"/>
            <a:r>
              <a:rPr lang="en-US" altLang="ja-JP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ジュラミンのプレス加工</a:t>
            </a:r>
            <a:r>
              <a:rPr lang="zh-TW" altLang="en-US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en-US" altLang="zh-TW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/</a:t>
            </a:r>
            <a:endParaRPr lang="en-US" altLang="ja-JP" sz="1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pPr algn="r"/>
            <a:r>
              <a:rPr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*硬鋁沖壓技術</a:t>
            </a:r>
            <a:r>
              <a:rPr lang="ja-JP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</a:t>
            </a:r>
            <a:endParaRPr lang="en-US" altLang="ja-JP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pPr algn="r"/>
            <a:r>
              <a:rPr lang="en-US" altLang="ja-JP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·</a:t>
            </a:r>
            <a:r>
              <a:rPr lang="ja-JP" altLang="en-US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en-US" altLang="zh-TW" sz="1400" b="1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Nano</a:t>
            </a:r>
            <a:r>
              <a:rPr lang="en-US" altLang="zh-TW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Imprint </a:t>
            </a:r>
            <a:r>
              <a:rPr lang="ja-JP" altLang="en-US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処理 </a:t>
            </a:r>
            <a:r>
              <a:rPr lang="en-US" altLang="ja-JP" sz="1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/</a:t>
            </a:r>
          </a:p>
          <a:p>
            <a:pPr algn="r"/>
            <a:r>
              <a:rPr lang="zh-TW" altLang="en-US" sz="1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*奈米印刷處理</a:t>
            </a:r>
            <a:endParaRPr kumimoji="0" lang="es-HN" altLang="zh-TW" sz="1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950" y="182563"/>
            <a:ext cx="6624290" cy="58261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協業体制の提案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0"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 </a:t>
            </a:r>
            <a:r>
              <a:rPr kumimoji="0"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互助共贏的提案</a:t>
            </a:r>
            <a:r>
              <a:rPr kumimoji="0" lang="en-US" altLang="zh-TW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</a:t>
            </a:r>
            <a:endParaRPr kumimoji="0" lang="zh-TW" altLang="en-US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95536" y="980728"/>
            <a:ext cx="813690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ja-JP" altLang="en-US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開発プレーフォンを共同で発展する</a:t>
            </a:r>
            <a:r>
              <a:rPr lang="zh-TW" altLang="en-US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TW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              </a:t>
            </a:r>
            <a:r>
              <a:rPr lang="zh-TW" altLang="en-US" sz="2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共同架構開發平台</a:t>
            </a:r>
            <a:endParaRPr lang="zh-TW" altLang="en-US" sz="20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55576" y="5085184"/>
            <a:ext cx="784887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両社の開発コストを節約</a:t>
            </a:r>
            <a:endParaRPr lang="en-US" altLang="ja-JP" sz="2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                                             </a:t>
            </a:r>
            <a:r>
              <a:rPr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*共同節省雙方的開發費用</a:t>
            </a:r>
            <a:endParaRPr lang="zh-TW" altLang="en-US" sz="1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83568" y="1628800"/>
            <a:ext cx="7848872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力を合わせて一緒に新技術及び新素材を研究開発</a:t>
            </a:r>
            <a:r>
              <a:rPr lang="zh-TW" alt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ja-JP" sz="2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                                                          *</a:t>
            </a:r>
            <a:r>
              <a:rPr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合力一起研發新技術與新材料</a:t>
            </a:r>
            <a:endParaRPr lang="zh-TW" altLang="en-US" sz="1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55576" y="2780928"/>
            <a:ext cx="7848872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マグネ関連項目から新技術を開発、他の素材にもチャレンジ</a:t>
            </a:r>
            <a:r>
              <a:rPr lang="ja-JP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ja-JP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 *</a:t>
            </a:r>
            <a:r>
              <a:rPr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先由鎂合金相關項目著手新技術開發</a:t>
            </a:r>
            <a:r>
              <a:rPr lang="en-US" altLang="zh-TW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而後再挑戰嘗試其他素材</a:t>
            </a:r>
            <a:endParaRPr lang="zh-TW" altLang="en-US" sz="1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755576" y="4005064"/>
            <a:ext cx="784887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定期的に技術を交流、設備を活用</a:t>
            </a:r>
            <a:r>
              <a:rPr lang="zh-TW" alt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                                                     *</a:t>
            </a:r>
            <a:r>
              <a:rPr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定期性的技術交流</a:t>
            </a:r>
            <a:r>
              <a:rPr lang="en-US" altLang="zh-TW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善用現有設備</a:t>
            </a:r>
            <a:endParaRPr lang="zh-TW" altLang="en-US" sz="1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8" y="1358900"/>
            <a:ext cx="83216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mi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563" y="1379538"/>
            <a:ext cx="4170362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2609" y="4570413"/>
            <a:ext cx="61130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altLang="zh-TW" sz="8800" b="1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Thank You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圖片 21" descr="公司沿革-7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3350" y="1916113"/>
            <a:ext cx="92773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文字方塊 7"/>
          <p:cNvSpPr txBox="1">
            <a:spLocks noChangeArrowheads="1"/>
          </p:cNvSpPr>
          <p:nvPr/>
        </p:nvSpPr>
        <p:spPr bwMode="auto">
          <a:xfrm>
            <a:off x="539750" y="3789363"/>
            <a:ext cx="11525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 </a:t>
            </a:r>
          </a:p>
          <a:p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巨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騰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國際控股</a:t>
            </a: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を成立</a:t>
            </a:r>
            <a:endParaRPr lang="zh-TW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051721" y="3067050"/>
            <a:ext cx="10804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2002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  </a:t>
            </a:r>
            <a:endParaRPr lang="en-US" altLang="zh-TW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智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資訊配件</a:t>
            </a:r>
            <a:endParaRPr lang="en-US" altLang="zh-TW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を成立</a:t>
            </a:r>
            <a:endParaRPr lang="zh-TW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563938" y="3716338"/>
            <a:ext cx="1079500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</a:p>
          <a:p>
            <a:pPr>
              <a:defRPr/>
            </a:pP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に株上場</a:t>
            </a:r>
            <a:r>
              <a:rPr lang="en-US" altLang="ja-JP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3336</a:t>
            </a:r>
            <a:r>
              <a:rPr lang="en-US" altLang="zh-TW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932363" y="3067050"/>
            <a:ext cx="100806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en-US" altLang="ja-JP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  </a:t>
            </a:r>
            <a:endParaRPr lang="en-US" altLang="zh-TW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昆山</a:t>
            </a:r>
            <a:r>
              <a:rPr lang="en-US" altLang="ja-JP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緯立</a:t>
            </a: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に</a:t>
            </a:r>
            <a:endParaRPr lang="en-US" altLang="ja-JP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投資を</a:t>
            </a:r>
            <a:endParaRPr lang="zh-TW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72225" y="3716338"/>
            <a:ext cx="1081088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中山</a:t>
            </a:r>
            <a:r>
              <a:rPr lang="en-US" altLang="ja-JP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聯益</a:t>
            </a: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に</a:t>
            </a:r>
            <a:endParaRPr lang="en-US" altLang="ja-JP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投資を</a:t>
            </a:r>
            <a:endParaRPr lang="zh-TW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884368" y="3067050"/>
            <a:ext cx="125963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四川</a:t>
            </a:r>
            <a:r>
              <a:rPr lang="en-US" altLang="ja-JP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內江</a:t>
            </a: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に</a:t>
            </a:r>
            <a:endParaRPr lang="en-US" altLang="ja-JP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巨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騰</a:t>
            </a:r>
            <a:r>
              <a:rPr lang="zh-TW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基地</a:t>
            </a:r>
            <a:r>
              <a:rPr lang="ja-JP" alt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を成立</a:t>
            </a:r>
            <a:endParaRPr lang="zh-TW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116013" y="5013177"/>
            <a:ext cx="163185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2001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年  </a:t>
            </a:r>
          </a:p>
          <a:p>
            <a:pPr>
              <a:defRPr/>
            </a:pP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昶電腦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配件</a:t>
            </a:r>
            <a:endParaRPr lang="en-US" altLang="zh-TW" sz="11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sz="1100" b="1" dirty="0" smtClean="0">
                <a:latin typeface="微軟正黑體" pitchFamily="34" charset="-120"/>
                <a:ea typeface="微軟正黑體" pitchFamily="34" charset="-120"/>
              </a:rPr>
              <a:t>を成立</a:t>
            </a:r>
            <a:endParaRPr lang="zh-TW" altLang="en-US" sz="11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771774" y="5085185"/>
            <a:ext cx="12252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2004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年  </a:t>
            </a:r>
          </a:p>
          <a:p>
            <a:pPr>
              <a:defRPr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上海巨騰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電子</a:t>
            </a:r>
            <a:endParaRPr lang="en-US" altLang="zh-TW" sz="11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ja-JP" altLang="en-US" sz="1100" b="1" dirty="0" smtClean="0">
                <a:latin typeface="微軟正黑體" pitchFamily="34" charset="-120"/>
                <a:ea typeface="微軟正黑體" pitchFamily="34" charset="-120"/>
              </a:rPr>
              <a:t>を購入</a:t>
            </a:r>
            <a:endParaRPr lang="zh-TW" altLang="en-US" sz="11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284662" y="5085185"/>
            <a:ext cx="12234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2006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年  </a:t>
            </a:r>
          </a:p>
          <a:p>
            <a:pPr>
              <a:defRPr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昆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山</a:t>
            </a:r>
            <a:r>
              <a:rPr lang="en-US" altLang="ja-JP" sz="11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晟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揚精密</a:t>
            </a:r>
          </a:p>
          <a:p>
            <a:pPr>
              <a:defRPr/>
            </a:pPr>
            <a:r>
              <a:rPr lang="ja-JP" altLang="en-US" sz="1100" b="1" dirty="0" smtClean="0">
                <a:latin typeface="微軟正黑體" pitchFamily="34" charset="-120"/>
                <a:ea typeface="微軟正黑體" pitchFamily="34" charset="-120"/>
              </a:rPr>
              <a:t>に投資</a:t>
            </a:r>
            <a:endParaRPr lang="zh-TW" altLang="en-US" sz="11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795962" y="5085185"/>
            <a:ext cx="12234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年  </a:t>
            </a:r>
          </a:p>
          <a:p>
            <a:pPr>
              <a:defRPr/>
            </a:pP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句容</a:t>
            </a:r>
            <a:r>
              <a:rPr lang="en-US" altLang="ja-JP" sz="11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巨寶</a:t>
            </a:r>
            <a:r>
              <a:rPr lang="en-US" altLang="ja-JP" sz="11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股</a:t>
            </a:r>
            <a:r>
              <a:rPr lang="en-US" altLang="ja-JP" sz="11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defRPr/>
            </a:pPr>
            <a:r>
              <a:rPr lang="ja-JP" altLang="en-US" sz="1100" b="1" dirty="0" smtClean="0">
                <a:latin typeface="微軟正黑體" pitchFamily="34" charset="-120"/>
                <a:ea typeface="微軟正黑體" pitchFamily="34" charset="-120"/>
              </a:rPr>
              <a:t>仁投資</a:t>
            </a:r>
            <a:endParaRPr lang="zh-TW" altLang="en-US" sz="11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237412" y="5157193"/>
            <a:ext cx="12234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100" b="1" dirty="0" smtClean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11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  台灣</a:t>
            </a:r>
            <a:r>
              <a:rPr lang="ja-JP" altLang="en-US" sz="1100" b="1" dirty="0" smtClean="0">
                <a:latin typeface="微軟正黑體" pitchFamily="34" charset="-120"/>
                <a:ea typeface="微軟正黑體" pitchFamily="34" charset="-120"/>
              </a:rPr>
              <a:t>に</a:t>
            </a:r>
            <a:r>
              <a:rPr lang="en-US" altLang="zh-TW" sz="1100" b="1" dirty="0" smtClean="0">
                <a:latin typeface="微軟正黑體" pitchFamily="34" charset="-120"/>
                <a:ea typeface="微軟正黑體" pitchFamily="34" charset="-120"/>
              </a:rPr>
              <a:t>TDR</a:t>
            </a:r>
            <a:endParaRPr lang="zh-TW" altLang="en-US" sz="11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Segnaposto testo 3"/>
          <p:cNvSpPr txBox="1">
            <a:spLocks/>
          </p:cNvSpPr>
          <p:nvPr/>
        </p:nvSpPr>
        <p:spPr bwMode="auto">
          <a:xfrm>
            <a:off x="0" y="0"/>
            <a:ext cx="51480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会社沿革 </a:t>
            </a: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kumimoji="0"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公司沿革</a:t>
            </a: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內容版面配置區 3"/>
          <p:cNvSpPr txBox="1">
            <a:spLocks/>
          </p:cNvSpPr>
          <p:nvPr/>
        </p:nvSpPr>
        <p:spPr bwMode="auto">
          <a:xfrm>
            <a:off x="179512" y="836712"/>
            <a:ext cx="8856984" cy="20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lain" startAt="2000"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　　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鄭立彥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と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鄭立育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と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洪再進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,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三人で巨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騰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を創設</a:t>
            </a:r>
            <a:endParaRPr kumimoji="0" lang="en-US" altLang="zh-TW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lain" startAt="2001"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　　中国蘇州で第一の生産基地ー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大昶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工場を設立</a:t>
            </a:r>
            <a:endParaRPr kumimoji="0" lang="zh-TW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lain" startAt="2001"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　　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中國蘇州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で第二の生産基地ー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大智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工場を設立</a:t>
            </a:r>
            <a:endParaRPr kumimoji="0" lang="en-US" altLang="ja-JP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lain" startAt="2001"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    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大智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工場は稼動が開始</a:t>
            </a:r>
            <a:endParaRPr kumimoji="0" lang="en-US" altLang="zh-TW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lain" startAt="2004"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     巨騰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電子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上海）を買収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,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グループの生産力が高まる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.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　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大智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金型工場を設立</a:t>
            </a:r>
            <a:endParaRPr kumimoji="0" lang="en-US" altLang="ja-JP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228600" marR="0" lvl="0" indent="-228600" algn="l" defTabSz="914400" rtl="0" eaLnBrk="0" fontAlgn="ctr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lain" startAt="2005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　　　　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11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月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JU TENG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(3336)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の株は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香港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で上場</a:t>
            </a:r>
            <a:endParaRPr kumimoji="0" lang="en-US" altLang="ja-JP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2006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　　　　 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昆山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で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晟揚精密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金型工場に投資、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36.5%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の株を所有</a:t>
            </a:r>
            <a:endParaRPr kumimoji="0" lang="en-US" altLang="ja-JP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2007         </a:t>
            </a:r>
            <a:r>
              <a:rPr kumimoji="0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S UI Gothic" pitchFamily="34" charset="-128"/>
                <a:ea typeface="MS UI Gothic" pitchFamily="34" charset="-128"/>
              </a:rPr>
              <a:t> </a:t>
            </a:r>
            <a:r>
              <a:rPr kumimoji="0" lang="en-US" altLang="ja-JP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S UI Gothic" pitchFamily="34" charset="-128"/>
                <a:ea typeface="MS UI Gothic" pitchFamily="34" charset="-128"/>
              </a:rPr>
              <a:t>(1)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晟揚精密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金型工場に投資を追加、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74%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の株を所有</a:t>
            </a:r>
            <a:r>
              <a:rPr kumimoji="0" lang="ja-JP" altLang="en-US" sz="9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(2)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緯創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と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昆山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で、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緯立資訊配件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工場を投資、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7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１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%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の株を所有</a:t>
            </a:r>
            <a:endParaRPr kumimoji="0" lang="en-US" altLang="zh-TW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lain" startAt="2008"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　　</a:t>
            </a:r>
            <a:r>
              <a:rPr kumimoji="0" lang="ja-JP" altLang="en-US" sz="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en-US" altLang="ja-JP" sz="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(1)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中山の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聯益精密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に投資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,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71%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の株を所有　</a:t>
            </a:r>
            <a:r>
              <a:rPr kumimoji="0" lang="en-US" altLang="ja-JP" sz="900" dirty="0" smtClean="0">
                <a:latin typeface="MS UI Gothic" pitchFamily="34" charset="-128"/>
                <a:ea typeface="MS UI Gothic" pitchFamily="34" charset="-128"/>
              </a:rPr>
              <a:t>(2)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南京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巨寶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株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)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に投資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,53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％の株を所有</a:t>
            </a:r>
            <a:endParaRPr kumimoji="0" lang="en-US" altLang="ja-JP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lain" startAt="2009"/>
              <a:tabLst/>
              <a:defRPr/>
            </a:pPr>
            <a:r>
              <a:rPr kumimoji="0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S UI Gothic" pitchFamily="34" charset="-128"/>
                <a:ea typeface="MS UI Gothic" pitchFamily="34" charset="-128"/>
              </a:rPr>
              <a:t>　　　</a:t>
            </a:r>
            <a:r>
              <a:rPr kumimoji="0" lang="en-US" altLang="ja-JP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S UI Gothic" pitchFamily="34" charset="-128"/>
                <a:ea typeface="MS UI Gothic" pitchFamily="34" charset="-128"/>
              </a:rPr>
              <a:t>(1)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緯立資訊配件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工場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泰州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)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を投資、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7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１</a:t>
            </a: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%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の株を所有</a:t>
            </a:r>
            <a:r>
              <a:rPr kumimoji="0" lang="en-US" altLang="ja-JP" sz="900" dirty="0" smtClean="0">
                <a:solidFill>
                  <a:srgbClr val="000000"/>
                </a:solidFill>
                <a:latin typeface="MS UI Gothic" pitchFamily="34" charset="-128"/>
                <a:ea typeface="MS UI Gothic" pitchFamily="34" charset="-128"/>
              </a:rPr>
              <a:t> (2)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南京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巨寶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株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)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は稼動が開始 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(3)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晟揚精密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金型工場に再投資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,100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の株を所有 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(4)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　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5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月、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JU TENG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の株は台湾で上場</a:t>
            </a:r>
            <a:endParaRPr kumimoji="0" lang="en-US" altLang="zh-TW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lain" startAt="2010"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en-US" altLang="zh-TW" sz="9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     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四川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內江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で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,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生產基地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の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巨騰內江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を設立</a:t>
            </a:r>
            <a:endParaRPr kumimoji="0" lang="en-US" altLang="zh-TW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lain" startAt="2010"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0" lang="en-US" altLang="zh-TW" sz="9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     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内江</a:t>
            </a:r>
            <a:r>
              <a:rPr kumimoji="0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0" lang="zh-TW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巨騰</a:t>
            </a:r>
            <a:r>
              <a:rPr kumimoji="0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は稼動が開始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950" y="115888"/>
            <a:ext cx="5548313" cy="58261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会社概要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公司概要</a:t>
            </a:r>
            <a:endParaRPr kumimoji="0" lang="zh-TW" altLang="en-US" sz="28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26028" y="4653136"/>
            <a:ext cx="2317972" cy="1872208"/>
          </a:xfrm>
          <a:prstGeom prst="rect">
            <a:avLst/>
          </a:prstGeom>
          <a:blipFill dpi="0" rotWithShape="1">
            <a:blip r:embed="rId2" cstate="print">
              <a:alphaModFix amt="48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02" name="文字方塊 2"/>
          <p:cNvSpPr txBox="1">
            <a:spLocks noChangeArrowheads="1"/>
          </p:cNvSpPr>
          <p:nvPr/>
        </p:nvSpPr>
        <p:spPr bwMode="auto">
          <a:xfrm>
            <a:off x="6443663" y="1196975"/>
            <a:ext cx="25923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ja-JP" altLang="en-US" sz="1200" b="1" dirty="0" smtClean="0">
                <a:latin typeface="微軟正黑體" pitchFamily="34" charset="-120"/>
                <a:ea typeface="微軟正黑體" pitchFamily="34" charset="-120"/>
              </a:rPr>
              <a:t>売上げ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200" dirty="0" smtClean="0">
                <a:ea typeface="標楷體" pitchFamily="65" charset="-120"/>
                <a:cs typeface="Tahoma" pitchFamily="34" charset="0"/>
              </a:rPr>
              <a:t>USD </a:t>
            </a:r>
            <a:r>
              <a:rPr lang="en-US" altLang="zh-TW" sz="1200" dirty="0" smtClean="0"/>
              <a:t>1.06 Billion</a:t>
            </a:r>
            <a:endParaRPr lang="zh-TW" altLang="en-US" sz="1200" dirty="0" smtClean="0">
              <a:ea typeface="標楷體" pitchFamily="65" charset="-120"/>
              <a:cs typeface="Tahoma" pitchFamily="34" charset="0"/>
            </a:endParaRPr>
          </a:p>
          <a:p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ja-JP" altLang="en-US" sz="1200" b="1" dirty="0" smtClean="0">
                <a:latin typeface="微軟正黑體" pitchFamily="34" charset="-120"/>
                <a:ea typeface="微軟正黑體" pitchFamily="34" charset="-120"/>
              </a:rPr>
              <a:t>全体社員人数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： 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35,000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ja-JP" altLang="en-US" sz="1200" b="1" dirty="0" smtClean="0">
                <a:latin typeface="微軟正黑體" pitchFamily="34" charset="-120"/>
                <a:ea typeface="微軟正黑體" pitchFamily="34" charset="-120"/>
              </a:rPr>
              <a:t>～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ja-JP" altLang="en-US" sz="1200" b="1" dirty="0" smtClean="0">
                <a:latin typeface="微軟正黑體" pitchFamily="34" charset="-120"/>
                <a:ea typeface="微軟正黑體" pitchFamily="34" charset="-120"/>
              </a:rPr>
              <a:t>工場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總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面積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1,500,000 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㎡</a:t>
            </a:r>
          </a:p>
          <a:p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年間総生産能力：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90,000,000 </a:t>
            </a:r>
            <a:endParaRPr lang="zh-TW" altLang="en-US" sz="12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ja-JP" altLang="en-US" sz="1200" b="1" dirty="0" smtClean="0">
                <a:latin typeface="微軟正黑體" pitchFamily="34" charset="-120"/>
                <a:ea typeface="微軟正黑體" pitchFamily="34" charset="-120"/>
              </a:rPr>
              <a:t>資格認定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r>
              <a:rPr lang="ja-JP" altLang="en-US" sz="1200" b="1" dirty="0" smtClean="0">
                <a:latin typeface="微軟正黑體" pitchFamily="34" charset="-120"/>
                <a:ea typeface="微軟正黑體" pitchFamily="34" charset="-120"/>
              </a:rPr>
              <a:t>　　　　   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 smtClean="0"/>
              <a:t>ISO9001</a:t>
            </a:r>
            <a:endParaRPr lang="zh-TW" altLang="zh-TW" sz="1200" dirty="0" smtClean="0"/>
          </a:p>
          <a:p>
            <a:r>
              <a:rPr lang="en-US" altLang="zh-TW" sz="1200" dirty="0" smtClean="0"/>
              <a:t>                  OHSAS18001</a:t>
            </a:r>
          </a:p>
          <a:p>
            <a:r>
              <a:rPr lang="en-US" altLang="zh-CN" sz="1200" dirty="0" smtClean="0"/>
              <a:t>                  </a:t>
            </a:r>
            <a:r>
              <a:rPr lang="en-US" altLang="zh-TW" sz="1200" dirty="0" smtClean="0"/>
              <a:t>ISO14001</a:t>
            </a:r>
          </a:p>
          <a:p>
            <a:r>
              <a:rPr lang="en-US" altLang="zh-CN" sz="1200" dirty="0" smtClean="0"/>
              <a:t>                  </a:t>
            </a:r>
            <a:r>
              <a:rPr lang="en-US" altLang="zh-TW" sz="1200" dirty="0" smtClean="0"/>
              <a:t>IECQ HSPM QC080000 </a:t>
            </a:r>
            <a:endParaRPr lang="zh-TW" altLang="en-US" sz="1200" dirty="0" smtClean="0">
              <a:ea typeface="標楷體" pitchFamily="65" charset="-120"/>
              <a:cs typeface="Tahoma" pitchFamily="34" charset="0"/>
            </a:endParaRPr>
          </a:p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1200" dirty="0">
              <a:ea typeface="標楷體" pitchFamily="65" charset="-120"/>
              <a:cs typeface="Tahoma" pitchFamily="34" charset="0"/>
            </a:endParaRPr>
          </a:p>
        </p:txBody>
      </p:sp>
      <p:pic>
        <p:nvPicPr>
          <p:cNvPr id="4103" name="圖片 45" descr="map-color-2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68413"/>
            <a:ext cx="55610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弧形 80"/>
          <p:cNvSpPr/>
          <p:nvPr/>
        </p:nvSpPr>
        <p:spPr>
          <a:xfrm rot="15913882">
            <a:off x="3137694" y="3677444"/>
            <a:ext cx="3287713" cy="2898775"/>
          </a:xfrm>
          <a:prstGeom prst="arc">
            <a:avLst>
              <a:gd name="adj1" fmla="val 16200000"/>
              <a:gd name="adj2" fmla="val 21523030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2" name="弧形 81"/>
          <p:cNvSpPr/>
          <p:nvPr/>
        </p:nvSpPr>
        <p:spPr>
          <a:xfrm rot="16200000">
            <a:off x="3023394" y="3752057"/>
            <a:ext cx="3240087" cy="2736850"/>
          </a:xfrm>
          <a:prstGeom prst="arc">
            <a:avLst>
              <a:gd name="adj1" fmla="val 16330531"/>
              <a:gd name="adj2" fmla="val 0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3" name="弧形 82"/>
          <p:cNvSpPr/>
          <p:nvPr/>
        </p:nvSpPr>
        <p:spPr>
          <a:xfrm rot="17279796">
            <a:off x="1786732" y="2383631"/>
            <a:ext cx="2814638" cy="3057525"/>
          </a:xfrm>
          <a:prstGeom prst="arc">
            <a:avLst>
              <a:gd name="adj1" fmla="val 15843842"/>
              <a:gd name="adj2" fmla="val 3320943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4" name="弧形 83"/>
          <p:cNvSpPr/>
          <p:nvPr/>
        </p:nvSpPr>
        <p:spPr>
          <a:xfrm rot="17866909">
            <a:off x="4598988" y="3381375"/>
            <a:ext cx="160338" cy="160337"/>
          </a:xfrm>
          <a:prstGeom prst="arc">
            <a:avLst>
              <a:gd name="adj1" fmla="val 5217696"/>
              <a:gd name="adj2" fmla="val 12383759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弧形 84"/>
          <p:cNvSpPr/>
          <p:nvPr/>
        </p:nvSpPr>
        <p:spPr>
          <a:xfrm rot="12900334">
            <a:off x="4313238" y="3398838"/>
            <a:ext cx="1725612" cy="1450975"/>
          </a:xfrm>
          <a:prstGeom prst="arc">
            <a:avLst>
              <a:gd name="adj1" fmla="val 16200000"/>
              <a:gd name="adj2" fmla="val 787685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6" name="弧形 85"/>
          <p:cNvSpPr/>
          <p:nvPr/>
        </p:nvSpPr>
        <p:spPr>
          <a:xfrm rot="12964142">
            <a:off x="4022725" y="3482975"/>
            <a:ext cx="2185988" cy="1836738"/>
          </a:xfrm>
          <a:prstGeom prst="arc">
            <a:avLst>
              <a:gd name="adj1" fmla="val 16200000"/>
              <a:gd name="adj2" fmla="val 1428361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7" name="弧形 86"/>
          <p:cNvSpPr/>
          <p:nvPr/>
        </p:nvSpPr>
        <p:spPr>
          <a:xfrm rot="15790853">
            <a:off x="3090863" y="3868737"/>
            <a:ext cx="3390900" cy="2638425"/>
          </a:xfrm>
          <a:prstGeom prst="arc">
            <a:avLst>
              <a:gd name="adj1" fmla="val 16578507"/>
              <a:gd name="adj2" fmla="val 0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8" name="弧形 87"/>
          <p:cNvSpPr/>
          <p:nvPr/>
        </p:nvSpPr>
        <p:spPr>
          <a:xfrm rot="19341528">
            <a:off x="4124325" y="3336925"/>
            <a:ext cx="536575" cy="604838"/>
          </a:xfrm>
          <a:prstGeom prst="arc">
            <a:avLst>
              <a:gd name="adj1" fmla="val 16931189"/>
              <a:gd name="adj2" fmla="val 0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9" name="弧形 88"/>
          <p:cNvSpPr/>
          <p:nvPr/>
        </p:nvSpPr>
        <p:spPr>
          <a:xfrm rot="16016732" flipH="1" flipV="1">
            <a:off x="4629150" y="3405188"/>
            <a:ext cx="133350" cy="190500"/>
          </a:xfrm>
          <a:prstGeom prst="arc">
            <a:avLst>
              <a:gd name="adj1" fmla="val 6254999"/>
              <a:gd name="adj2" fmla="val 9954771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0" name="矩形圖說文字 89"/>
          <p:cNvSpPr/>
          <p:nvPr/>
        </p:nvSpPr>
        <p:spPr>
          <a:xfrm>
            <a:off x="4283075" y="2276475"/>
            <a:ext cx="1295400" cy="360363"/>
          </a:xfrm>
          <a:prstGeom prst="wedgeRectCallout">
            <a:avLst>
              <a:gd name="adj1" fmla="val -51572"/>
              <a:gd name="adj2" fmla="val 259328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1" name="矩形圖說文字 90"/>
          <p:cNvSpPr/>
          <p:nvPr/>
        </p:nvSpPr>
        <p:spPr>
          <a:xfrm>
            <a:off x="4930775" y="2708275"/>
            <a:ext cx="1368425" cy="360363"/>
          </a:xfrm>
          <a:prstGeom prst="wedgeRectCallout">
            <a:avLst>
              <a:gd name="adj1" fmla="val -69660"/>
              <a:gd name="adj2" fmla="val 151390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2" name="矩形圖說文字 91"/>
          <p:cNvSpPr/>
          <p:nvPr/>
        </p:nvSpPr>
        <p:spPr>
          <a:xfrm>
            <a:off x="5291138" y="3213100"/>
            <a:ext cx="1368425" cy="358775"/>
          </a:xfrm>
          <a:prstGeom prst="wedgeRectCallout">
            <a:avLst>
              <a:gd name="adj1" fmla="val -92940"/>
              <a:gd name="adj2" fmla="val 26522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矩形圖說文字 92"/>
          <p:cNvSpPr/>
          <p:nvPr/>
        </p:nvSpPr>
        <p:spPr>
          <a:xfrm>
            <a:off x="5146675" y="3717032"/>
            <a:ext cx="1225525" cy="1008112"/>
          </a:xfrm>
          <a:prstGeom prst="wedgeRectCallout">
            <a:avLst>
              <a:gd name="adj1" fmla="val -91277"/>
              <a:gd name="adj2" fmla="val -69874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大鼎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DADING</a:t>
            </a:r>
            <a:endParaRPr lang="zh-TW" altLang="en-US" dirty="0"/>
          </a:p>
        </p:txBody>
      </p:sp>
      <p:sp>
        <p:nvSpPr>
          <p:cNvPr id="94" name="矩形圖說文字 93"/>
          <p:cNvSpPr/>
          <p:nvPr/>
        </p:nvSpPr>
        <p:spPr>
          <a:xfrm>
            <a:off x="5075238" y="4795838"/>
            <a:ext cx="792162" cy="360362"/>
          </a:xfrm>
          <a:prstGeom prst="wedgeRectCallout">
            <a:avLst>
              <a:gd name="adj1" fmla="val -87533"/>
              <a:gd name="adj2" fmla="val -67661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5" name="矩形圖說文字 94"/>
          <p:cNvSpPr/>
          <p:nvPr/>
        </p:nvSpPr>
        <p:spPr>
          <a:xfrm>
            <a:off x="4498975" y="5516563"/>
            <a:ext cx="936625" cy="360362"/>
          </a:xfrm>
          <a:prstGeom prst="wedgeRectCallout">
            <a:avLst>
              <a:gd name="adj1" fmla="val -45021"/>
              <a:gd name="adj2" fmla="val -155493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6" name="矩形圖說文字 95"/>
          <p:cNvSpPr/>
          <p:nvPr/>
        </p:nvSpPr>
        <p:spPr>
          <a:xfrm>
            <a:off x="1258888" y="5300663"/>
            <a:ext cx="1223962" cy="360362"/>
          </a:xfrm>
          <a:prstGeom prst="wedgeRectCallout">
            <a:avLst>
              <a:gd name="adj1" fmla="val 110468"/>
              <a:gd name="adj2" fmla="val -110518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7" name="矩形圖說文字 96"/>
          <p:cNvSpPr/>
          <p:nvPr/>
        </p:nvSpPr>
        <p:spPr>
          <a:xfrm>
            <a:off x="2122488" y="5948363"/>
            <a:ext cx="1152525" cy="360362"/>
          </a:xfrm>
          <a:prstGeom prst="wedgeRectCallout">
            <a:avLst>
              <a:gd name="adj1" fmla="val 53860"/>
              <a:gd name="adj2" fmla="val -233800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8" name="矩形圖說文字 97"/>
          <p:cNvSpPr/>
          <p:nvPr/>
        </p:nvSpPr>
        <p:spPr>
          <a:xfrm>
            <a:off x="3346450" y="5948363"/>
            <a:ext cx="1081088" cy="360362"/>
          </a:xfrm>
          <a:prstGeom prst="wedgeRectCallout">
            <a:avLst>
              <a:gd name="adj1" fmla="val -39880"/>
              <a:gd name="adj2" fmla="val -242266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9" name="矩形圖說文字 98"/>
          <p:cNvSpPr/>
          <p:nvPr/>
        </p:nvSpPr>
        <p:spPr>
          <a:xfrm>
            <a:off x="250825" y="3068638"/>
            <a:ext cx="1368425" cy="431800"/>
          </a:xfrm>
          <a:prstGeom prst="wedgeRectCallout">
            <a:avLst>
              <a:gd name="adj1" fmla="val 56715"/>
              <a:gd name="adj2" fmla="val 72629"/>
            </a:avLst>
          </a:prstGeom>
          <a:solidFill>
            <a:srgbClr val="FFFFF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0" name="文字方塊 99"/>
          <p:cNvSpPr txBox="1">
            <a:spLocks noChangeArrowheads="1"/>
          </p:cNvSpPr>
          <p:nvPr/>
        </p:nvSpPr>
        <p:spPr bwMode="auto">
          <a:xfrm>
            <a:off x="4283075" y="22764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巨寶精密加工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CPM</a:t>
            </a:r>
            <a:endParaRPr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1" name="文字方塊 100"/>
          <p:cNvSpPr txBox="1">
            <a:spLocks noChangeArrowheads="1"/>
          </p:cNvSpPr>
          <p:nvPr/>
        </p:nvSpPr>
        <p:spPr bwMode="auto">
          <a:xfrm>
            <a:off x="4930775" y="2708275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緯立 </a:t>
            </a:r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WIS</a:t>
            </a:r>
          </a:p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晟揚  </a:t>
            </a:r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CHENG YANG</a:t>
            </a:r>
            <a:endParaRPr lang="zh-TW" altLang="en-US" sz="1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2" name="文字方塊 101"/>
          <p:cNvSpPr txBox="1">
            <a:spLocks noChangeArrowheads="1"/>
          </p:cNvSpPr>
          <p:nvPr/>
        </p:nvSpPr>
        <p:spPr bwMode="auto">
          <a:xfrm>
            <a:off x="5219700" y="321310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巨騰電子</a:t>
            </a:r>
            <a:endParaRPr lang="en-US" altLang="zh-TW" sz="1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JUTENG(SHANGHAI)</a:t>
            </a:r>
            <a:endParaRPr lang="zh-TW" altLang="en-US" sz="1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3" name="文字方塊 102"/>
          <p:cNvSpPr txBox="1">
            <a:spLocks noChangeArrowheads="1"/>
          </p:cNvSpPr>
          <p:nvPr/>
        </p:nvSpPr>
        <p:spPr bwMode="auto">
          <a:xfrm>
            <a:off x="4930775" y="3717032"/>
            <a:ext cx="17287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大昶電腦配件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EVERYDAY</a:t>
            </a:r>
          </a:p>
          <a:p>
            <a:pPr algn="ctr"/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大智資訊配件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DAZHI</a:t>
            </a:r>
          </a:p>
          <a:p>
            <a:pPr algn="ctr"/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大鼎</a:t>
            </a:r>
            <a:endParaRPr lang="en-US" altLang="zh-TW" sz="1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DADING</a:t>
            </a:r>
          </a:p>
          <a:p>
            <a:pPr algn="ctr"/>
            <a:endParaRPr lang="en-US" altLang="zh-TW" sz="1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4" name="文字方塊 103"/>
          <p:cNvSpPr txBox="1">
            <a:spLocks noChangeArrowheads="1"/>
          </p:cNvSpPr>
          <p:nvPr/>
        </p:nvSpPr>
        <p:spPr bwMode="auto">
          <a:xfrm>
            <a:off x="5075238" y="4795838"/>
            <a:ext cx="7921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其立</a:t>
            </a:r>
            <a:endParaRPr lang="en-US" altLang="zh-TW" sz="1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GI  LI</a:t>
            </a:r>
            <a:endParaRPr lang="zh-TW" altLang="en-US" sz="1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5" name="文字方塊 104"/>
          <p:cNvSpPr txBox="1">
            <a:spLocks noChangeArrowheads="1"/>
          </p:cNvSpPr>
          <p:nvPr/>
        </p:nvSpPr>
        <p:spPr bwMode="auto">
          <a:xfrm>
            <a:off x="4498975" y="5516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宏葉</a:t>
            </a:r>
            <a:endParaRPr lang="en-US" altLang="zh-TW" sz="1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HANG YA</a:t>
            </a:r>
            <a:endParaRPr lang="zh-TW" altLang="en-US" sz="1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6" name="文字方塊 105"/>
          <p:cNvSpPr txBox="1">
            <a:spLocks noChangeArrowheads="1"/>
          </p:cNvSpPr>
          <p:nvPr/>
        </p:nvSpPr>
        <p:spPr bwMode="auto">
          <a:xfrm>
            <a:off x="3419475" y="5948363"/>
            <a:ext cx="935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業拓</a:t>
            </a:r>
            <a:endParaRPr lang="en-US" altLang="zh-TW" sz="1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GRAND</a:t>
            </a:r>
            <a:endParaRPr lang="zh-TW" altLang="en-US" sz="1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7" name="文字方塊 106"/>
          <p:cNvSpPr txBox="1">
            <a:spLocks noChangeArrowheads="1"/>
          </p:cNvSpPr>
          <p:nvPr/>
        </p:nvSpPr>
        <p:spPr bwMode="auto">
          <a:xfrm>
            <a:off x="1114425" y="5300663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聯益精密</a:t>
            </a:r>
            <a:endParaRPr lang="en-US" altLang="zh-TW" sz="1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LIAN YI</a:t>
            </a:r>
            <a:endParaRPr lang="zh-TW" altLang="en-US" sz="1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8" name="文字方塊 107"/>
          <p:cNvSpPr txBox="1">
            <a:spLocks noChangeArrowheads="1"/>
          </p:cNvSpPr>
          <p:nvPr/>
        </p:nvSpPr>
        <p:spPr bwMode="auto">
          <a:xfrm>
            <a:off x="1906588" y="5948363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振業</a:t>
            </a:r>
            <a:endParaRPr lang="en-US" altLang="zh-TW" sz="1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DYNAMIC APEX </a:t>
            </a:r>
            <a:endParaRPr lang="zh-TW" altLang="en-US" sz="1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9" name="文字方塊 108"/>
          <p:cNvSpPr txBox="1">
            <a:spLocks noChangeArrowheads="1"/>
          </p:cNvSpPr>
          <p:nvPr/>
        </p:nvSpPr>
        <p:spPr bwMode="auto">
          <a:xfrm>
            <a:off x="250825" y="3100388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巨騰</a:t>
            </a:r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內江</a:t>
            </a:r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sz="1000" b="1">
                <a:latin typeface="微軟正黑體" pitchFamily="34" charset="-120"/>
                <a:ea typeface="微軟正黑體" pitchFamily="34" charset="-120"/>
              </a:rPr>
              <a:t>JUTENG(NEI JIANG)</a:t>
            </a:r>
            <a:endParaRPr lang="zh-TW" altLang="en-US" sz="1000" b="1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4" name="直線接點 82"/>
          <p:cNvCxnSpPr>
            <a:cxnSpLocks noChangeShapeType="1"/>
          </p:cNvCxnSpPr>
          <p:nvPr/>
        </p:nvCxnSpPr>
        <p:spPr bwMode="auto">
          <a:xfrm rot="5400000">
            <a:off x="7920434" y="4545062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1" name="直線接點 82"/>
          <p:cNvCxnSpPr>
            <a:cxnSpLocks noChangeShapeType="1"/>
          </p:cNvCxnSpPr>
          <p:nvPr/>
        </p:nvCxnSpPr>
        <p:spPr bwMode="auto">
          <a:xfrm rot="5400000">
            <a:off x="2855913" y="2455863"/>
            <a:ext cx="237648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群組 171"/>
          <p:cNvGrpSpPr>
            <a:grpSpLocks/>
          </p:cNvGrpSpPr>
          <p:nvPr/>
        </p:nvGrpSpPr>
        <p:grpSpPr bwMode="auto">
          <a:xfrm>
            <a:off x="747713" y="1412875"/>
            <a:ext cx="7542212" cy="215900"/>
            <a:chOff x="755898" y="1397412"/>
            <a:chExt cx="8136904" cy="216023"/>
          </a:xfrm>
        </p:grpSpPr>
        <p:cxnSp>
          <p:nvCxnSpPr>
            <p:cNvPr id="5283" name="直線接點 82"/>
            <p:cNvCxnSpPr>
              <a:cxnSpLocks noChangeShapeType="1"/>
            </p:cNvCxnSpPr>
            <p:nvPr/>
          </p:nvCxnSpPr>
          <p:spPr bwMode="auto">
            <a:xfrm rot="16200000" flipH="1">
              <a:off x="647904" y="1505406"/>
              <a:ext cx="215989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84" name="直線接點 82"/>
            <p:cNvCxnSpPr>
              <a:cxnSpLocks noChangeShapeType="1"/>
            </p:cNvCxnSpPr>
            <p:nvPr/>
          </p:nvCxnSpPr>
          <p:spPr bwMode="auto">
            <a:xfrm rot="5400000">
              <a:off x="1717006" y="1505424"/>
              <a:ext cx="21602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85" name="直線接點 82"/>
            <p:cNvCxnSpPr>
              <a:cxnSpLocks noChangeShapeType="1"/>
            </p:cNvCxnSpPr>
            <p:nvPr/>
          </p:nvCxnSpPr>
          <p:spPr bwMode="auto">
            <a:xfrm rot="5400000">
              <a:off x="8784831" y="1505384"/>
              <a:ext cx="21594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86" name="直線接點 82"/>
            <p:cNvCxnSpPr>
              <a:cxnSpLocks noChangeShapeType="1"/>
            </p:cNvCxnSpPr>
            <p:nvPr/>
          </p:nvCxnSpPr>
          <p:spPr bwMode="auto">
            <a:xfrm rot="5400000">
              <a:off x="3736820" y="1505384"/>
              <a:ext cx="21594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5" name="直線接點 64"/>
            <p:cNvCxnSpPr/>
            <p:nvPr/>
          </p:nvCxnSpPr>
          <p:spPr>
            <a:xfrm>
              <a:off x="755898" y="1397412"/>
              <a:ext cx="81369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8" name="直線接點 82"/>
            <p:cNvCxnSpPr>
              <a:cxnSpLocks noChangeShapeType="1"/>
            </p:cNvCxnSpPr>
            <p:nvPr/>
          </p:nvCxnSpPr>
          <p:spPr bwMode="auto">
            <a:xfrm rot="5400000">
              <a:off x="4746707" y="1505384"/>
              <a:ext cx="21594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89" name="直線接點 82"/>
            <p:cNvCxnSpPr>
              <a:cxnSpLocks noChangeShapeType="1"/>
            </p:cNvCxnSpPr>
            <p:nvPr/>
          </p:nvCxnSpPr>
          <p:spPr bwMode="auto">
            <a:xfrm rot="5400000">
              <a:off x="7776369" y="1505384"/>
              <a:ext cx="21594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90" name="直線接點 82"/>
            <p:cNvCxnSpPr>
              <a:cxnSpLocks noChangeShapeType="1"/>
            </p:cNvCxnSpPr>
            <p:nvPr/>
          </p:nvCxnSpPr>
          <p:spPr bwMode="auto">
            <a:xfrm rot="5400000">
              <a:off x="6766482" y="1505384"/>
              <a:ext cx="21594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91" name="直線接點 82"/>
            <p:cNvCxnSpPr>
              <a:cxnSpLocks noChangeShapeType="1"/>
            </p:cNvCxnSpPr>
            <p:nvPr/>
          </p:nvCxnSpPr>
          <p:spPr bwMode="auto">
            <a:xfrm rot="5400000">
              <a:off x="5756595" y="1505384"/>
              <a:ext cx="21594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135" name="直線接點 82"/>
          <p:cNvCxnSpPr>
            <a:cxnSpLocks noChangeShapeType="1"/>
          </p:cNvCxnSpPr>
          <p:nvPr/>
        </p:nvCxnSpPr>
        <p:spPr bwMode="auto">
          <a:xfrm rot="5400000">
            <a:off x="647626" y="4545062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8" name="直線接點 82"/>
          <p:cNvCxnSpPr>
            <a:cxnSpLocks noChangeShapeType="1"/>
          </p:cNvCxnSpPr>
          <p:nvPr/>
        </p:nvCxnSpPr>
        <p:spPr bwMode="auto">
          <a:xfrm>
            <a:off x="2771800" y="4437112"/>
            <a:ext cx="0" cy="14389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1" name="圓角矩形 7"/>
          <p:cNvSpPr/>
          <p:nvPr/>
        </p:nvSpPr>
        <p:spPr bwMode="auto">
          <a:xfrm>
            <a:off x="3206192" y="1558946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晟揚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江蘇昆山</a:t>
            </a:r>
            <a:endParaRPr lang="en-US" altLang="zh-TW" sz="1200" b="1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2006</a:t>
            </a:r>
          </a:p>
        </p:txBody>
      </p:sp>
      <p:sp>
        <p:nvSpPr>
          <p:cNvPr id="126" name="圓角矩形 125"/>
          <p:cNvSpPr/>
          <p:nvPr/>
        </p:nvSpPr>
        <p:spPr bwMode="auto">
          <a:xfrm>
            <a:off x="3220194" y="2567058"/>
            <a:ext cx="720080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金型製作</a:t>
            </a:r>
            <a:endParaRPr lang="zh-TW" altLang="en-US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16" name="圓角矩形 7"/>
          <p:cNvSpPr/>
          <p:nvPr/>
        </p:nvSpPr>
        <p:spPr bwMode="auto">
          <a:xfrm>
            <a:off x="5096402" y="1556792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業拓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香港</a:t>
            </a:r>
            <a:endParaRPr lang="en-US" altLang="zh-TW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2005</a:t>
            </a:r>
            <a:endParaRPr lang="zh-TW" altLang="en-US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30" name="圓角矩形 7"/>
          <p:cNvSpPr/>
          <p:nvPr/>
        </p:nvSpPr>
        <p:spPr bwMode="auto">
          <a:xfrm>
            <a:off x="5096402" y="2564904"/>
            <a:ext cx="748085" cy="940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財務</a:t>
            </a:r>
            <a:endParaRPr lang="en-US" altLang="zh-TW" sz="1000" b="1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14" name="圓角矩形 7"/>
          <p:cNvSpPr/>
          <p:nvPr/>
        </p:nvSpPr>
        <p:spPr bwMode="auto">
          <a:xfrm>
            <a:off x="2261087" y="1558946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巨騰電子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上海松江</a:t>
            </a:r>
            <a:endParaRPr lang="en-US" altLang="zh-TW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2002</a:t>
            </a:r>
            <a:endParaRPr lang="zh-TW" altLang="en-US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31" name="圓角矩形 130"/>
          <p:cNvSpPr/>
          <p:nvPr/>
        </p:nvSpPr>
        <p:spPr bwMode="auto">
          <a:xfrm>
            <a:off x="2275089" y="2567058"/>
            <a:ext cx="720080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プラスッチク</a:t>
            </a:r>
            <a:endParaRPr lang="en-US" altLang="ja-JP" sz="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射出成型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プレス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塗装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組立</a:t>
            </a:r>
            <a:endParaRPr lang="en-US" altLang="zh-TW" sz="1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0" name="圓角矩形 7"/>
          <p:cNvSpPr/>
          <p:nvPr/>
        </p:nvSpPr>
        <p:spPr bwMode="auto">
          <a:xfrm>
            <a:off x="1315982" y="1558946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大智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江蘇蘇州</a:t>
            </a:r>
            <a:endParaRPr lang="en-US" altLang="zh-TW" sz="1200" b="1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2003</a:t>
            </a:r>
            <a:endParaRPr lang="zh-TW" altLang="en-US" sz="1200" b="1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32" name="圓角矩形 131"/>
          <p:cNvSpPr/>
          <p:nvPr/>
        </p:nvSpPr>
        <p:spPr bwMode="auto">
          <a:xfrm>
            <a:off x="1329984" y="2567058"/>
            <a:ext cx="720080" cy="10059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金型製作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プラスッチク</a:t>
            </a:r>
            <a:endParaRPr lang="en-US" altLang="ja-JP" sz="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射出成型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プレス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塗装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組立</a:t>
            </a:r>
            <a:endParaRPr lang="en-US" altLang="zh-TW" sz="10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3" name="圓角矩形 7"/>
          <p:cNvSpPr/>
          <p:nvPr/>
        </p:nvSpPr>
        <p:spPr bwMode="auto">
          <a:xfrm>
            <a:off x="370877" y="1558946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大昶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江蘇蘇州</a:t>
            </a:r>
            <a:endParaRPr lang="en-US" altLang="zh-TW" sz="1200" b="1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2001</a:t>
            </a:r>
            <a:endParaRPr lang="zh-TW" altLang="en-US" sz="1200" b="1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33" name="圓角矩形 132"/>
          <p:cNvSpPr/>
          <p:nvPr/>
        </p:nvSpPr>
        <p:spPr bwMode="auto">
          <a:xfrm>
            <a:off x="384879" y="2567058"/>
            <a:ext cx="720080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プラスッチク</a:t>
            </a:r>
            <a:endParaRPr lang="en-US" altLang="ja-JP" sz="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射出成型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プレス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塗装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立</a:t>
            </a:r>
            <a:endParaRPr lang="en-US" altLang="zh-TW" sz="1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5" name="圓角矩形 7"/>
          <p:cNvSpPr/>
          <p:nvPr/>
        </p:nvSpPr>
        <p:spPr bwMode="auto">
          <a:xfrm>
            <a:off x="4151297" y="1558946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其立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台灣台北</a:t>
            </a:r>
            <a:endParaRPr lang="en-US" altLang="zh-TW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2003</a:t>
            </a:r>
            <a:endParaRPr lang="zh-TW" altLang="en-US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34" name="圓角矩形 133"/>
          <p:cNvSpPr/>
          <p:nvPr/>
        </p:nvSpPr>
        <p:spPr bwMode="auto">
          <a:xfrm>
            <a:off x="4165299" y="2567058"/>
            <a:ext cx="720080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調達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R&amp;D</a:t>
            </a: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財務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7" name="圓角矩形 7"/>
          <p:cNvSpPr/>
          <p:nvPr/>
        </p:nvSpPr>
        <p:spPr bwMode="auto">
          <a:xfrm>
            <a:off x="6041507" y="1558946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振業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澳門</a:t>
            </a:r>
            <a:endParaRPr lang="en-US" altLang="zh-TW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2006</a:t>
            </a:r>
            <a:endParaRPr lang="zh-TW" altLang="en-US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35" name="圓角矩形 134"/>
          <p:cNvSpPr/>
          <p:nvPr/>
        </p:nvSpPr>
        <p:spPr bwMode="auto">
          <a:xfrm>
            <a:off x="6055509" y="2567058"/>
            <a:ext cx="720080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調達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営業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18" name="圓角矩形 7"/>
          <p:cNvSpPr/>
          <p:nvPr/>
        </p:nvSpPr>
        <p:spPr bwMode="auto">
          <a:xfrm>
            <a:off x="6986612" y="1556792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大鼎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江蘇蘇州</a:t>
            </a:r>
            <a:endParaRPr lang="en-US" altLang="zh-TW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2011</a:t>
            </a:r>
            <a:endParaRPr lang="zh-TW" altLang="en-US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36" name="圓角矩形 7"/>
          <p:cNvSpPr/>
          <p:nvPr/>
        </p:nvSpPr>
        <p:spPr bwMode="auto">
          <a:xfrm>
            <a:off x="6986612" y="2564904"/>
            <a:ext cx="748085" cy="940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金型部品</a:t>
            </a:r>
            <a:endParaRPr lang="en-US" altLang="ja-JP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加工</a:t>
            </a:r>
            <a:endParaRPr lang="en-US" altLang="ja-JP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Ａ</a:t>
            </a:r>
            <a:r>
              <a:rPr lang="en-US" altLang="ja-JP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l</a:t>
            </a: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切削</a:t>
            </a:r>
            <a:endParaRPr lang="en-US" altLang="zh-TW" sz="1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9" name="圓角矩形 7"/>
          <p:cNvSpPr/>
          <p:nvPr/>
        </p:nvSpPr>
        <p:spPr bwMode="auto">
          <a:xfrm>
            <a:off x="7931717" y="1558946"/>
            <a:ext cx="748085" cy="940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巨騰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四川內江</a:t>
            </a:r>
            <a:endParaRPr lang="en-US" altLang="zh-TW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2011</a:t>
            </a:r>
            <a:endParaRPr lang="zh-TW" altLang="en-US" sz="1200" b="1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37" name="圓角矩形 136"/>
          <p:cNvSpPr/>
          <p:nvPr/>
        </p:nvSpPr>
        <p:spPr bwMode="auto">
          <a:xfrm>
            <a:off x="7945719" y="2567058"/>
            <a:ext cx="720080" cy="10059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金型製作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プラスッチク</a:t>
            </a:r>
            <a:endParaRPr lang="en-US" altLang="ja-JP" sz="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射出成型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プレス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塗装</a:t>
            </a:r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組立</a:t>
            </a:r>
            <a:endParaRPr lang="en-US" altLang="zh-TW" sz="10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22" name="直線接點 82"/>
          <p:cNvCxnSpPr>
            <a:cxnSpLocks noChangeShapeType="1"/>
          </p:cNvCxnSpPr>
          <p:nvPr/>
        </p:nvCxnSpPr>
        <p:spPr bwMode="auto">
          <a:xfrm flipV="1">
            <a:off x="7524328" y="3645024"/>
            <a:ext cx="0" cy="43204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3" name="直線接點 82"/>
          <p:cNvCxnSpPr>
            <a:cxnSpLocks noChangeShapeType="1"/>
          </p:cNvCxnSpPr>
          <p:nvPr/>
        </p:nvCxnSpPr>
        <p:spPr bwMode="auto">
          <a:xfrm rot="5400000">
            <a:off x="6912322" y="4545062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" name="直線接點 97"/>
          <p:cNvCxnSpPr/>
          <p:nvPr/>
        </p:nvCxnSpPr>
        <p:spPr>
          <a:xfrm>
            <a:off x="7020272" y="443711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7" name="直線接點 82"/>
          <p:cNvCxnSpPr>
            <a:cxnSpLocks noChangeShapeType="1"/>
          </p:cNvCxnSpPr>
          <p:nvPr/>
        </p:nvCxnSpPr>
        <p:spPr bwMode="auto">
          <a:xfrm>
            <a:off x="7524328" y="4221088"/>
            <a:ext cx="0" cy="21602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0" name="圓角矩形 99"/>
          <p:cNvSpPr/>
          <p:nvPr/>
        </p:nvSpPr>
        <p:spPr bwMode="auto">
          <a:xfrm>
            <a:off x="7020272" y="3786015"/>
            <a:ext cx="1045587" cy="50720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n-US" altLang="zh-TW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ja-JP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9.28</a:t>
            </a:r>
            <a:r>
              <a:rPr lang="en-US" altLang="zh-TW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  <a:p>
            <a:pPr algn="ctr">
              <a:defRPr/>
            </a:pPr>
            <a:endParaRPr lang="zh-TW" alt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56" name="圓角矩形 155"/>
          <p:cNvSpPr/>
          <p:nvPr/>
        </p:nvSpPr>
        <p:spPr bwMode="auto">
          <a:xfrm>
            <a:off x="6516216" y="4581251"/>
            <a:ext cx="936104" cy="8640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巨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寶</a:t>
            </a:r>
            <a:r>
              <a:rPr lang="en-US" altLang="zh-TW" sz="1100" b="1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(CPM)</a:t>
            </a:r>
            <a:endParaRPr lang="en-US" altLang="zh-TW" sz="1100" b="1" dirty="0"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  <a:p>
            <a:pPr algn="ctr">
              <a:defRPr/>
            </a:pPr>
            <a:r>
              <a:rPr lang="zh-TW" altLang="en-US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江蘇南京</a:t>
            </a:r>
            <a:endParaRPr lang="en-US" altLang="zh-TW" sz="11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  <a:p>
            <a:pPr algn="ctr">
              <a:defRPr/>
            </a:pPr>
            <a:r>
              <a: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2008</a:t>
            </a:r>
            <a:endParaRPr lang="zh-TW" altLang="en-US" sz="11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57" name="圓角矩形 156"/>
          <p:cNvSpPr/>
          <p:nvPr/>
        </p:nvSpPr>
        <p:spPr bwMode="auto">
          <a:xfrm>
            <a:off x="7596336" y="4581128"/>
            <a:ext cx="888755" cy="8640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宏</a:t>
            </a:r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葉</a:t>
            </a:r>
            <a:r>
              <a:rPr lang="en-US" altLang="ja-JP" sz="1100" b="1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(HY)</a:t>
            </a:r>
            <a:endParaRPr lang="en-US" altLang="zh-TW" sz="1100" b="1" dirty="0"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  <a:p>
            <a:pPr algn="ctr">
              <a:defRPr/>
            </a:pPr>
            <a:r>
              <a:rPr lang="zh-TW" altLang="en-US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台灣台南</a:t>
            </a:r>
            <a:endParaRPr lang="en-US" altLang="zh-TW" sz="11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  <a:p>
            <a:pPr algn="ctr">
              <a:defRPr/>
            </a:pPr>
            <a:r>
              <a: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2003</a:t>
            </a:r>
            <a:endParaRPr lang="zh-TW" altLang="en-US" sz="11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160" name="圓角矩形 159"/>
          <p:cNvSpPr/>
          <p:nvPr/>
        </p:nvSpPr>
        <p:spPr bwMode="auto">
          <a:xfrm>
            <a:off x="7524328" y="5517232"/>
            <a:ext cx="960763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ja-JP" altLang="en-US" sz="1000" b="1" dirty="0" smtClean="0">
                <a:latin typeface="微軟正黑體" pitchFamily="34" charset="-120"/>
                <a:ea typeface="微軟正黑體" pitchFamily="34" charset="-120"/>
              </a:rPr>
              <a:t>金型製作</a:t>
            </a:r>
            <a:endParaRPr lang="en-US" altLang="ja-JP" sz="1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ja-JP" sz="1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Mg</a:t>
            </a:r>
            <a:r>
              <a:rPr lang="zh-TW" altLang="en-US" sz="1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成型</a:t>
            </a:r>
            <a:endParaRPr lang="en-US" altLang="zh-TW" sz="1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塗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裝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組</a:t>
            </a: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立</a:t>
            </a:r>
            <a:endParaRPr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圓角矩形 160"/>
          <p:cNvSpPr/>
          <p:nvPr/>
        </p:nvSpPr>
        <p:spPr bwMode="auto">
          <a:xfrm>
            <a:off x="6516216" y="5517356"/>
            <a:ext cx="936104" cy="10799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ja-JP" altLang="en-US" sz="1050" b="1" dirty="0" smtClean="0">
                <a:latin typeface="微軟正黑體" pitchFamily="34" charset="-120"/>
                <a:ea typeface="微軟正黑體" pitchFamily="34" charset="-120"/>
              </a:rPr>
              <a:t>金型製作</a:t>
            </a:r>
            <a:endParaRPr lang="en-US" altLang="zh-TW" sz="105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ja-JP" sz="105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Mg</a:t>
            </a:r>
            <a:r>
              <a:rPr lang="zh-TW" altLang="en-US" sz="105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成型</a:t>
            </a:r>
            <a:endParaRPr lang="en-US" altLang="zh-TW" sz="105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ja-JP" altLang="en-US" sz="1050" b="1" dirty="0" smtClean="0">
                <a:latin typeface="微軟正黑體" pitchFamily="34" charset="-120"/>
                <a:ea typeface="微軟正黑體" pitchFamily="34" charset="-120"/>
              </a:rPr>
              <a:t>プラ</a:t>
            </a:r>
            <a:r>
              <a:rPr lang="zh-TW" altLang="en-US" sz="1050" b="1" dirty="0" smtClean="0">
                <a:latin typeface="微軟正黑體" pitchFamily="34" charset="-120"/>
                <a:ea typeface="微軟正黑體" pitchFamily="34" charset="-120"/>
              </a:rPr>
              <a:t>成型</a:t>
            </a:r>
            <a:endParaRPr lang="en-US" altLang="zh-TW" sz="105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1050" b="1" dirty="0" smtClean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en-US" altLang="ja-JP" sz="1050" b="1" dirty="0" smtClean="0">
                <a:latin typeface="微軟正黑體" pitchFamily="34" charset="-120"/>
                <a:ea typeface="微軟正黑體" pitchFamily="34" charset="-120"/>
              </a:rPr>
              <a:t>l</a:t>
            </a:r>
            <a:r>
              <a:rPr lang="en-US" altLang="zh-TW" sz="105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050" b="1" dirty="0" smtClean="0">
                <a:latin typeface="微軟正黑體" pitchFamily="34" charset="-120"/>
                <a:ea typeface="微軟正黑體" pitchFamily="34" charset="-120"/>
              </a:rPr>
              <a:t>切削</a:t>
            </a:r>
            <a:endParaRPr lang="en-US" altLang="zh-TW" sz="105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050" b="1" dirty="0" smtClean="0">
                <a:latin typeface="微軟正黑體" pitchFamily="34" charset="-120"/>
                <a:ea typeface="微軟正黑體" pitchFamily="34" charset="-120"/>
              </a:rPr>
              <a:t>塗裝</a:t>
            </a:r>
            <a:endParaRPr lang="en-US" altLang="zh-TW" sz="105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050" b="1" dirty="0" smtClean="0">
                <a:latin typeface="微軟正黑體" pitchFamily="34" charset="-120"/>
                <a:ea typeface="微軟正黑體" pitchFamily="34" charset="-120"/>
              </a:rPr>
              <a:t>組立</a:t>
            </a:r>
            <a:endParaRPr lang="zh-TW" altLang="en-US" sz="105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91"/>
          <p:cNvGrpSpPr/>
          <p:nvPr/>
        </p:nvGrpSpPr>
        <p:grpSpPr>
          <a:xfrm>
            <a:off x="3491880" y="3645024"/>
            <a:ext cx="2567629" cy="2880444"/>
            <a:chOff x="4378666" y="3644900"/>
            <a:chExt cx="2567629" cy="2880444"/>
          </a:xfrm>
        </p:grpSpPr>
        <p:sp>
          <p:nvSpPr>
            <p:cNvPr id="154" name="圓角矩形 153"/>
            <p:cNvSpPr/>
            <p:nvPr/>
          </p:nvSpPr>
          <p:spPr bwMode="auto">
            <a:xfrm>
              <a:off x="5242762" y="4581127"/>
              <a:ext cx="864096" cy="8640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100" b="1" dirty="0"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聯益</a:t>
              </a:r>
              <a:endParaRPr lang="en-US" altLang="zh-TW" sz="1100" b="1" dirty="0"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zh-TW" altLang="en-US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廣東中山</a:t>
              </a:r>
              <a:endPara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en-US" altLang="zh-TW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1998</a:t>
              </a:r>
              <a:endParaRPr lang="zh-TW" altLang="en-US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  <p:sp>
          <p:nvSpPr>
            <p:cNvPr id="155" name="圓角矩形 154"/>
            <p:cNvSpPr/>
            <p:nvPr/>
          </p:nvSpPr>
          <p:spPr bwMode="auto">
            <a:xfrm>
              <a:off x="6178866" y="4581004"/>
              <a:ext cx="767429" cy="8640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100" b="1" dirty="0"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緯立</a:t>
              </a:r>
              <a:endParaRPr lang="en-US" altLang="zh-TW" sz="1100" b="1" dirty="0"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zh-TW" altLang="en-US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江蘇泰州</a:t>
              </a:r>
              <a:endPara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en-US" altLang="zh-TW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2010</a:t>
              </a:r>
              <a:endParaRPr lang="zh-TW" altLang="en-US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  <p:sp>
          <p:nvSpPr>
            <p:cNvPr id="174" name="圓角矩形 173"/>
            <p:cNvSpPr/>
            <p:nvPr/>
          </p:nvSpPr>
          <p:spPr bwMode="auto">
            <a:xfrm>
              <a:off x="5242762" y="5517232"/>
              <a:ext cx="864096" cy="10081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ja-JP" altLang="en-US" sz="1000" b="1" dirty="0" smtClean="0">
                  <a:latin typeface="微軟正黑體" pitchFamily="34" charset="-120"/>
                  <a:ea typeface="微軟正黑體" pitchFamily="34" charset="-120"/>
                </a:rPr>
                <a:t>金型製作</a:t>
              </a:r>
              <a:endParaRPr lang="en-US" altLang="zh-TW" sz="1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ja-JP" altLang="en-US" sz="800" b="1" dirty="0" smtClean="0">
                  <a:latin typeface="微軟正黑體" pitchFamily="34" charset="-120"/>
                  <a:ea typeface="微軟正黑體" pitchFamily="34" charset="-120"/>
                </a:rPr>
                <a:t>プラスッチク</a:t>
              </a:r>
              <a:endParaRPr lang="en-US" altLang="ja-JP" sz="8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ja-JP" altLang="en-US" sz="1000" b="1" dirty="0" smtClean="0">
                  <a:latin typeface="微軟正黑體" pitchFamily="34" charset="-120"/>
                  <a:ea typeface="微軟正黑體" pitchFamily="34" charset="-120"/>
                </a:rPr>
                <a:t>射出成型</a:t>
              </a:r>
              <a:endParaRPr lang="en-US" altLang="zh-TW" sz="1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ja-JP" altLang="en-US" sz="1000" b="1" dirty="0" smtClean="0">
                  <a:latin typeface="微軟正黑體" pitchFamily="34" charset="-120"/>
                  <a:ea typeface="微軟正黑體" pitchFamily="34" charset="-120"/>
                </a:rPr>
                <a:t>プレス</a:t>
              </a:r>
              <a:endParaRPr lang="en-US" altLang="zh-TW" sz="1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ja-JP" altLang="en-US" sz="1000" b="1" dirty="0" smtClean="0">
                  <a:latin typeface="微軟正黑體" pitchFamily="34" charset="-120"/>
                  <a:ea typeface="微軟正黑體" pitchFamily="34" charset="-120"/>
                </a:rPr>
                <a:t>塗装</a:t>
              </a:r>
              <a:endParaRPr lang="en-US" altLang="zh-TW" sz="1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000" b="1" dirty="0" smtClean="0">
                  <a:latin typeface="微軟正黑體" pitchFamily="34" charset="-120"/>
                  <a:ea typeface="微軟正黑體" pitchFamily="34" charset="-120"/>
                </a:rPr>
                <a:t>組立</a:t>
              </a:r>
              <a:endParaRPr lang="en-US" altLang="zh-TW" sz="10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5" name="圓角矩形 174"/>
            <p:cNvSpPr/>
            <p:nvPr/>
          </p:nvSpPr>
          <p:spPr bwMode="auto">
            <a:xfrm>
              <a:off x="4378666" y="5517232"/>
              <a:ext cx="816747" cy="10081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ja-JP" altLang="en-US" sz="1000" b="1" dirty="0" smtClean="0">
                  <a:latin typeface="微軟正黑體" pitchFamily="34" charset="-120"/>
                  <a:ea typeface="微軟正黑體" pitchFamily="34" charset="-120"/>
                </a:rPr>
                <a:t>金型製作</a:t>
              </a:r>
              <a:endParaRPr lang="en-US" altLang="zh-TW" sz="1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ja-JP" altLang="en-US" sz="800" b="1" dirty="0" smtClean="0">
                  <a:latin typeface="微軟正黑體" pitchFamily="34" charset="-120"/>
                  <a:ea typeface="微軟正黑體" pitchFamily="34" charset="-120"/>
                </a:rPr>
                <a:t>プラスッチク</a:t>
              </a:r>
              <a:endParaRPr lang="en-US" altLang="ja-JP" sz="8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ja-JP" altLang="en-US" sz="1000" b="1" dirty="0" smtClean="0">
                  <a:latin typeface="微軟正黑體" pitchFamily="34" charset="-120"/>
                  <a:ea typeface="微軟正黑體" pitchFamily="34" charset="-120"/>
                </a:rPr>
                <a:t>射出成型</a:t>
              </a:r>
              <a:endParaRPr lang="en-US" altLang="zh-TW" sz="1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ja-JP" altLang="en-US" sz="1000" b="1" dirty="0" smtClean="0">
                  <a:latin typeface="微軟正黑體" pitchFamily="34" charset="-120"/>
                  <a:ea typeface="微軟正黑體" pitchFamily="34" charset="-120"/>
                </a:rPr>
                <a:t>プレス</a:t>
              </a:r>
              <a:endParaRPr lang="en-US" altLang="zh-TW" sz="1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ja-JP" altLang="en-US" sz="1000" b="1" dirty="0" smtClean="0">
                  <a:latin typeface="微軟正黑體" pitchFamily="34" charset="-120"/>
                  <a:ea typeface="微軟正黑體" pitchFamily="34" charset="-120"/>
                </a:rPr>
                <a:t>塗装</a:t>
              </a:r>
              <a:endParaRPr lang="en-US" altLang="zh-TW" sz="1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000" b="1" dirty="0" smtClean="0">
                  <a:latin typeface="微軟正黑體" pitchFamily="34" charset="-120"/>
                  <a:ea typeface="微軟正黑體" pitchFamily="34" charset="-120"/>
                </a:rPr>
                <a:t>組立</a:t>
              </a:r>
              <a:endParaRPr lang="en-US" altLang="zh-TW" sz="10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6" name="圓角矩形 175"/>
            <p:cNvSpPr/>
            <p:nvPr/>
          </p:nvSpPr>
          <p:spPr bwMode="auto">
            <a:xfrm>
              <a:off x="6178866" y="5517108"/>
              <a:ext cx="767429" cy="10081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ja-JP" altLang="en-US" sz="1100" b="1" dirty="0" smtClean="0">
                  <a:latin typeface="微軟正黑體" pitchFamily="34" charset="-120"/>
                  <a:ea typeface="微軟正黑體" pitchFamily="34" charset="-120"/>
                </a:rPr>
                <a:t>調整中</a:t>
              </a:r>
              <a:endParaRPr lang="en-US" altLang="zh-TW" sz="11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264" name="直線接點 82"/>
            <p:cNvCxnSpPr>
              <a:cxnSpLocks noChangeShapeType="1"/>
            </p:cNvCxnSpPr>
            <p:nvPr/>
          </p:nvCxnSpPr>
          <p:spPr bwMode="auto">
            <a:xfrm rot="5400000">
              <a:off x="5514975" y="3752850"/>
              <a:ext cx="2159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65" name="直線接點 82"/>
            <p:cNvCxnSpPr>
              <a:cxnSpLocks noChangeShapeType="1"/>
            </p:cNvCxnSpPr>
            <p:nvPr/>
          </p:nvCxnSpPr>
          <p:spPr bwMode="auto">
            <a:xfrm rot="5400000">
              <a:off x="4751388" y="4545013"/>
              <a:ext cx="2159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66" name="直線接點 82"/>
            <p:cNvCxnSpPr>
              <a:cxnSpLocks noChangeShapeType="1"/>
            </p:cNvCxnSpPr>
            <p:nvPr/>
          </p:nvCxnSpPr>
          <p:spPr bwMode="auto">
            <a:xfrm rot="5400000">
              <a:off x="6274594" y="4509294"/>
              <a:ext cx="1444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0" name="直線接點 189"/>
            <p:cNvCxnSpPr/>
            <p:nvPr/>
          </p:nvCxnSpPr>
          <p:spPr>
            <a:xfrm>
              <a:off x="4859338" y="4437063"/>
              <a:ext cx="14874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8" name="直線接點 82"/>
            <p:cNvCxnSpPr>
              <a:cxnSpLocks noChangeShapeType="1"/>
            </p:cNvCxnSpPr>
            <p:nvPr/>
          </p:nvCxnSpPr>
          <p:spPr bwMode="auto">
            <a:xfrm>
              <a:off x="5674810" y="4148956"/>
              <a:ext cx="0" cy="446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7" name="圓角矩形 86"/>
            <p:cNvSpPr/>
            <p:nvPr/>
          </p:nvSpPr>
          <p:spPr bwMode="auto">
            <a:xfrm>
              <a:off x="5098746" y="3785891"/>
              <a:ext cx="1080119" cy="57908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71%</a:t>
              </a:r>
              <a:endParaRPr lang="zh-TW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  <p:sp>
          <p:nvSpPr>
            <p:cNvPr id="152" name="圓角矩形 151"/>
            <p:cNvSpPr/>
            <p:nvPr/>
          </p:nvSpPr>
          <p:spPr bwMode="auto">
            <a:xfrm>
              <a:off x="4378666" y="4581127"/>
              <a:ext cx="816747" cy="8640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100" b="1" dirty="0"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緯立</a:t>
              </a:r>
              <a:endParaRPr lang="en-US" altLang="zh-TW" sz="1100" b="1" dirty="0"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zh-TW" altLang="en-US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江蘇昆山</a:t>
              </a:r>
              <a:endPara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en-US" altLang="zh-TW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2006</a:t>
              </a:r>
              <a:endParaRPr lang="zh-TW" altLang="en-US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</p:grpSp>
      <p:grpSp>
        <p:nvGrpSpPr>
          <p:cNvPr id="4" name="群組 94"/>
          <p:cNvGrpSpPr/>
          <p:nvPr/>
        </p:nvGrpSpPr>
        <p:grpSpPr>
          <a:xfrm>
            <a:off x="539552" y="3645024"/>
            <a:ext cx="2592288" cy="2952452"/>
            <a:chOff x="1115616" y="3644900"/>
            <a:chExt cx="2592288" cy="2952452"/>
          </a:xfrm>
        </p:grpSpPr>
        <p:cxnSp>
          <p:nvCxnSpPr>
            <p:cNvPr id="5134" name="直線接點 82"/>
            <p:cNvCxnSpPr>
              <a:cxnSpLocks noChangeShapeType="1"/>
            </p:cNvCxnSpPr>
            <p:nvPr/>
          </p:nvCxnSpPr>
          <p:spPr bwMode="auto">
            <a:xfrm>
              <a:off x="2411760" y="3644900"/>
              <a:ext cx="0" cy="93598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直線接點 25"/>
            <p:cNvCxnSpPr/>
            <p:nvPr/>
          </p:nvCxnSpPr>
          <p:spPr>
            <a:xfrm flipV="1">
              <a:off x="1331640" y="4436988"/>
              <a:ext cx="2016224" cy="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圓角矩形 30"/>
            <p:cNvSpPr/>
            <p:nvPr/>
          </p:nvSpPr>
          <p:spPr bwMode="auto">
            <a:xfrm>
              <a:off x="1907705" y="3785891"/>
              <a:ext cx="1008112" cy="57908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altLang="zh-TW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其他投資</a:t>
              </a:r>
              <a:endParaRPr lang="en-US" altLang="zh-TW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endParaRPr lang="zh-TW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  <p:sp>
          <p:nvSpPr>
            <p:cNvPr id="147" name="圓角矩形 146"/>
            <p:cNvSpPr/>
            <p:nvPr/>
          </p:nvSpPr>
          <p:spPr bwMode="auto">
            <a:xfrm>
              <a:off x="2051720" y="4581128"/>
              <a:ext cx="792088" cy="8640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100" b="1" dirty="0"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東旭巨騰</a:t>
              </a:r>
              <a:endParaRPr lang="en-US" altLang="zh-TW" sz="11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江蘇南京</a:t>
              </a:r>
              <a:endPara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en-US" altLang="zh-TW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2011</a:t>
              </a:r>
              <a:endParaRPr lang="zh-TW" altLang="en-US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0" name="圓角矩形 149"/>
            <p:cNvSpPr/>
            <p:nvPr/>
          </p:nvSpPr>
          <p:spPr bwMode="auto">
            <a:xfrm>
              <a:off x="2915816" y="4581127"/>
              <a:ext cx="792088" cy="8640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100" b="1" dirty="0"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柏騰</a:t>
              </a:r>
              <a:endParaRPr lang="en-US" altLang="zh-TW" sz="1100" b="1" dirty="0"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zh-TW" altLang="en-US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四川內江</a:t>
              </a:r>
              <a:endPara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zh-TW" altLang="en-US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江蘇南京</a:t>
              </a:r>
            </a:p>
          </p:txBody>
        </p:sp>
        <p:sp>
          <p:nvSpPr>
            <p:cNvPr id="162" name="圓角矩形 161"/>
            <p:cNvSpPr/>
            <p:nvPr/>
          </p:nvSpPr>
          <p:spPr bwMode="auto">
            <a:xfrm>
              <a:off x="1115616" y="5517232"/>
              <a:ext cx="864096" cy="5040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 b="1" dirty="0">
                  <a:latin typeface="微軟正黑體" pitchFamily="34" charset="-120"/>
                  <a:ea typeface="微軟正黑體" pitchFamily="34" charset="-120"/>
                </a:rPr>
                <a:t>RLC</a:t>
              </a:r>
              <a:endParaRPr lang="en-US" altLang="zh-TW" sz="1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3" name="圓角矩形 162"/>
            <p:cNvSpPr/>
            <p:nvPr/>
          </p:nvSpPr>
          <p:spPr bwMode="auto">
            <a:xfrm>
              <a:off x="2051720" y="5517232"/>
              <a:ext cx="792088" cy="5040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endParaRPr kumimoji="0" lang="en-US" altLang="zh-TW" sz="1050" dirty="0" smtClean="0">
                <a:latin typeface="Verdana" pitchFamily="34" charset="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kumimoji="0" lang="en-US" altLang="zh-TW" sz="1050" dirty="0" smtClean="0">
                  <a:latin typeface="Verdana" pitchFamily="34" charset="0"/>
                  <a:ea typeface="微軟正黑體" pitchFamily="34" charset="-120"/>
                  <a:cs typeface="Verdana" pitchFamily="34" charset="0"/>
                </a:rPr>
                <a:t>Mylar</a:t>
              </a:r>
            </a:p>
            <a:p>
              <a:pPr algn="ctr">
                <a:defRPr/>
              </a:pPr>
              <a:endParaRPr lang="en-US" altLang="zh-TW" sz="105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4" name="圓角矩形 163"/>
            <p:cNvSpPr/>
            <p:nvPr/>
          </p:nvSpPr>
          <p:spPr bwMode="auto">
            <a:xfrm>
              <a:off x="1115616" y="6093296"/>
              <a:ext cx="864096" cy="5040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105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62.17</a:t>
              </a:r>
              <a:r>
                <a:rPr lang="en-US" altLang="zh-TW" sz="105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%</a:t>
              </a:r>
              <a:endParaRPr lang="zh-TW" alt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  <p:sp>
          <p:nvSpPr>
            <p:cNvPr id="165" name="圓角矩形 164"/>
            <p:cNvSpPr/>
            <p:nvPr/>
          </p:nvSpPr>
          <p:spPr bwMode="auto">
            <a:xfrm>
              <a:off x="2051720" y="6093296"/>
              <a:ext cx="792088" cy="5040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0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19%</a:t>
              </a:r>
              <a:endParaRPr lang="zh-TW" alt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  <p:sp>
          <p:nvSpPr>
            <p:cNvPr id="170" name="圓角矩形 169"/>
            <p:cNvSpPr/>
            <p:nvPr/>
          </p:nvSpPr>
          <p:spPr bwMode="auto">
            <a:xfrm>
              <a:off x="2915816" y="5517232"/>
              <a:ext cx="792088" cy="5040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050" b="1" dirty="0" smtClean="0">
                  <a:latin typeface="微軟正黑體" pitchFamily="34" charset="-120"/>
                  <a:ea typeface="微軟正黑體" pitchFamily="34" charset="-120"/>
                </a:rPr>
                <a:t>EMI</a:t>
              </a:r>
              <a:endParaRPr lang="en-US" altLang="zh-TW" sz="105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1" name="圓角矩形 170"/>
            <p:cNvSpPr/>
            <p:nvPr/>
          </p:nvSpPr>
          <p:spPr bwMode="auto">
            <a:xfrm>
              <a:off x="2915816" y="6093296"/>
              <a:ext cx="792088" cy="5040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0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3%</a:t>
              </a:r>
              <a:endParaRPr lang="zh-TW" alt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  <p:sp>
          <p:nvSpPr>
            <p:cNvPr id="46" name="圓角矩形 45"/>
            <p:cNvSpPr/>
            <p:nvPr/>
          </p:nvSpPr>
          <p:spPr bwMode="auto">
            <a:xfrm>
              <a:off x="1115616" y="4581128"/>
              <a:ext cx="864096" cy="8640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100" b="1" dirty="0"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井上巨騰</a:t>
              </a:r>
              <a:endParaRPr lang="en-US" altLang="zh-TW" sz="1100" b="1" dirty="0"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zh-TW" altLang="en-US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江蘇南京</a:t>
              </a:r>
              <a:endPara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  <a:p>
              <a:pPr algn="ctr">
                <a:defRPr/>
              </a:pPr>
              <a:r>
                <a:rPr lang="en-US" altLang="zh-TW" sz="11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Verdana" pitchFamily="34" charset="0"/>
                </a:rPr>
                <a:t>2010</a:t>
              </a:r>
              <a:endParaRPr lang="zh-TW" altLang="en-US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endParaRPr>
            </a:p>
          </p:txBody>
        </p:sp>
      </p:grpSp>
      <p:cxnSp>
        <p:nvCxnSpPr>
          <p:cNvPr id="90" name="直線接點 89"/>
          <p:cNvCxnSpPr/>
          <p:nvPr/>
        </p:nvCxnSpPr>
        <p:spPr>
          <a:xfrm>
            <a:off x="1835696" y="364502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標題 1"/>
          <p:cNvSpPr txBox="1">
            <a:spLocks/>
          </p:cNvSpPr>
          <p:nvPr/>
        </p:nvSpPr>
        <p:spPr>
          <a:xfrm>
            <a:off x="107950" y="115888"/>
            <a:ext cx="6048226" cy="58261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グループ組織図</a:t>
            </a:r>
            <a:r>
              <a:rPr kumimoji="0"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r>
              <a:rPr kumimoji="0"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/ </a:t>
            </a:r>
            <a:r>
              <a:rPr kumimoji="0"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集團組織架構</a:t>
            </a:r>
            <a:endParaRPr kumimoji="0" lang="zh-TW" altLang="en-US" sz="28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6" name="圓角矩形 85"/>
          <p:cNvSpPr/>
          <p:nvPr/>
        </p:nvSpPr>
        <p:spPr bwMode="auto">
          <a:xfrm>
            <a:off x="755576" y="836712"/>
            <a:ext cx="7128792" cy="428037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Ju Teng International Holdings Limited</a:t>
            </a:r>
          </a:p>
        </p:txBody>
      </p:sp>
      <p:sp>
        <p:nvSpPr>
          <p:cNvPr id="72" name="橢圓 71"/>
          <p:cNvSpPr/>
          <p:nvPr/>
        </p:nvSpPr>
        <p:spPr>
          <a:xfrm>
            <a:off x="6300192" y="4365104"/>
            <a:ext cx="2448272" cy="2304256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 1"/>
          <p:cNvSpPr txBox="1">
            <a:spLocks/>
          </p:cNvSpPr>
          <p:nvPr/>
        </p:nvSpPr>
        <p:spPr>
          <a:xfrm>
            <a:off x="107950" y="-171400"/>
            <a:ext cx="5184130" cy="9365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運営項目</a:t>
            </a:r>
            <a:r>
              <a:rPr kumimoji="0"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/ </a:t>
            </a:r>
            <a:r>
              <a:rPr kumimoji="0" lang="zh-TW" alt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營運項目</a:t>
            </a:r>
            <a:endParaRPr kumimoji="0"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2" name="群組 43"/>
          <p:cNvGrpSpPr/>
          <p:nvPr/>
        </p:nvGrpSpPr>
        <p:grpSpPr>
          <a:xfrm>
            <a:off x="611188" y="2781300"/>
            <a:ext cx="8996175" cy="2083494"/>
            <a:chOff x="611188" y="2781300"/>
            <a:chExt cx="8996175" cy="2083494"/>
          </a:xfrm>
        </p:grpSpPr>
        <p:pic>
          <p:nvPicPr>
            <p:cNvPr id="45" name="圖片 47" descr="cf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1188" y="2781300"/>
              <a:ext cx="7921251" cy="208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群組 63"/>
            <p:cNvGrpSpPr/>
            <p:nvPr/>
          </p:nvGrpSpPr>
          <p:grpSpPr>
            <a:xfrm>
              <a:off x="769938" y="3258344"/>
              <a:ext cx="8484703" cy="338554"/>
              <a:chOff x="769938" y="3285531"/>
              <a:chExt cx="8484703" cy="338554"/>
            </a:xfrm>
          </p:grpSpPr>
          <p:sp>
            <p:nvSpPr>
              <p:cNvPr id="105" name="手繪多邊形 104"/>
              <p:cNvSpPr/>
              <p:nvPr/>
            </p:nvSpPr>
            <p:spPr bwMode="auto">
              <a:xfrm>
                <a:off x="769938" y="3382368"/>
                <a:ext cx="195262" cy="144463"/>
              </a:xfrm>
              <a:custGeom>
                <a:avLst/>
                <a:gdLst>
                  <a:gd name="connsiteX0" fmla="*/ 0 w 790575"/>
                  <a:gd name="connsiteY0" fmla="*/ 104775 h 578643"/>
                  <a:gd name="connsiteX1" fmla="*/ 66675 w 790575"/>
                  <a:gd name="connsiteY1" fmla="*/ 71437 h 578643"/>
                  <a:gd name="connsiteX2" fmla="*/ 138112 w 790575"/>
                  <a:gd name="connsiteY2" fmla="*/ 35718 h 578643"/>
                  <a:gd name="connsiteX3" fmla="*/ 197643 w 790575"/>
                  <a:gd name="connsiteY3" fmla="*/ 21431 h 578643"/>
                  <a:gd name="connsiteX4" fmla="*/ 264318 w 790575"/>
                  <a:gd name="connsiteY4" fmla="*/ 4762 h 578643"/>
                  <a:gd name="connsiteX5" fmla="*/ 369093 w 790575"/>
                  <a:gd name="connsiteY5" fmla="*/ 4762 h 578643"/>
                  <a:gd name="connsiteX6" fmla="*/ 454818 w 790575"/>
                  <a:gd name="connsiteY6" fmla="*/ 0 h 578643"/>
                  <a:gd name="connsiteX7" fmla="*/ 521493 w 790575"/>
                  <a:gd name="connsiteY7" fmla="*/ 7143 h 578643"/>
                  <a:gd name="connsiteX8" fmla="*/ 600075 w 790575"/>
                  <a:gd name="connsiteY8" fmla="*/ 16668 h 578643"/>
                  <a:gd name="connsiteX9" fmla="*/ 681037 w 790575"/>
                  <a:gd name="connsiteY9" fmla="*/ 30956 h 578643"/>
                  <a:gd name="connsiteX10" fmla="*/ 726281 w 790575"/>
                  <a:gd name="connsiteY10" fmla="*/ 42862 h 578643"/>
                  <a:gd name="connsiteX11" fmla="*/ 773906 w 790575"/>
                  <a:gd name="connsiteY11" fmla="*/ 59531 h 578643"/>
                  <a:gd name="connsiteX12" fmla="*/ 790575 w 790575"/>
                  <a:gd name="connsiteY12" fmla="*/ 69056 h 578643"/>
                  <a:gd name="connsiteX13" fmla="*/ 785812 w 790575"/>
                  <a:gd name="connsiteY13" fmla="*/ 504825 h 578643"/>
                  <a:gd name="connsiteX14" fmla="*/ 740568 w 790575"/>
                  <a:gd name="connsiteY14" fmla="*/ 523875 h 578643"/>
                  <a:gd name="connsiteX15" fmla="*/ 695325 w 790575"/>
                  <a:gd name="connsiteY15" fmla="*/ 535781 h 578643"/>
                  <a:gd name="connsiteX16" fmla="*/ 650081 w 790575"/>
                  <a:gd name="connsiteY16" fmla="*/ 550068 h 578643"/>
                  <a:gd name="connsiteX17" fmla="*/ 619125 w 790575"/>
                  <a:gd name="connsiteY17" fmla="*/ 561975 h 578643"/>
                  <a:gd name="connsiteX18" fmla="*/ 573881 w 790575"/>
                  <a:gd name="connsiteY18" fmla="*/ 571500 h 578643"/>
                  <a:gd name="connsiteX19" fmla="*/ 435768 w 790575"/>
                  <a:gd name="connsiteY19" fmla="*/ 578643 h 578643"/>
                  <a:gd name="connsiteX20" fmla="*/ 345281 w 790575"/>
                  <a:gd name="connsiteY20" fmla="*/ 576262 h 578643"/>
                  <a:gd name="connsiteX21" fmla="*/ 202406 w 790575"/>
                  <a:gd name="connsiteY21" fmla="*/ 573881 h 578643"/>
                  <a:gd name="connsiteX22" fmla="*/ 145256 w 790575"/>
                  <a:gd name="connsiteY22" fmla="*/ 564356 h 578643"/>
                  <a:gd name="connsiteX23" fmla="*/ 64293 w 790575"/>
                  <a:gd name="connsiteY23" fmla="*/ 540543 h 578643"/>
                  <a:gd name="connsiteX24" fmla="*/ 4762 w 790575"/>
                  <a:gd name="connsiteY24" fmla="*/ 516731 h 578643"/>
                  <a:gd name="connsiteX25" fmla="*/ 0 w 790575"/>
                  <a:gd name="connsiteY25" fmla="*/ 104775 h 5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0575" h="578643">
                    <a:moveTo>
                      <a:pt x="0" y="104775"/>
                    </a:moveTo>
                    <a:lnTo>
                      <a:pt x="66675" y="71437"/>
                    </a:lnTo>
                    <a:lnTo>
                      <a:pt x="138112" y="35718"/>
                    </a:lnTo>
                    <a:lnTo>
                      <a:pt x="197643" y="21431"/>
                    </a:lnTo>
                    <a:lnTo>
                      <a:pt x="264318" y="4762"/>
                    </a:lnTo>
                    <a:lnTo>
                      <a:pt x="369093" y="4762"/>
                    </a:lnTo>
                    <a:lnTo>
                      <a:pt x="454818" y="0"/>
                    </a:lnTo>
                    <a:lnTo>
                      <a:pt x="521493" y="7143"/>
                    </a:lnTo>
                    <a:lnTo>
                      <a:pt x="600075" y="16668"/>
                    </a:lnTo>
                    <a:lnTo>
                      <a:pt x="681037" y="30956"/>
                    </a:lnTo>
                    <a:lnTo>
                      <a:pt x="726281" y="42862"/>
                    </a:lnTo>
                    <a:lnTo>
                      <a:pt x="773906" y="59531"/>
                    </a:lnTo>
                    <a:lnTo>
                      <a:pt x="790575" y="69056"/>
                    </a:lnTo>
                    <a:cubicBezTo>
                      <a:pt x="788987" y="214312"/>
                      <a:pt x="787400" y="359569"/>
                      <a:pt x="785812" y="504825"/>
                    </a:cubicBezTo>
                    <a:lnTo>
                      <a:pt x="740568" y="523875"/>
                    </a:lnTo>
                    <a:lnTo>
                      <a:pt x="695325" y="535781"/>
                    </a:lnTo>
                    <a:lnTo>
                      <a:pt x="650081" y="550068"/>
                    </a:lnTo>
                    <a:lnTo>
                      <a:pt x="619125" y="561975"/>
                    </a:lnTo>
                    <a:lnTo>
                      <a:pt x="573881" y="571500"/>
                    </a:lnTo>
                    <a:lnTo>
                      <a:pt x="435768" y="578643"/>
                    </a:lnTo>
                    <a:lnTo>
                      <a:pt x="345281" y="576262"/>
                    </a:lnTo>
                    <a:lnTo>
                      <a:pt x="202406" y="573881"/>
                    </a:lnTo>
                    <a:lnTo>
                      <a:pt x="145256" y="564356"/>
                    </a:lnTo>
                    <a:lnTo>
                      <a:pt x="64293" y="540543"/>
                    </a:lnTo>
                    <a:lnTo>
                      <a:pt x="4762" y="516731"/>
                    </a:lnTo>
                    <a:cubicBezTo>
                      <a:pt x="3968" y="379412"/>
                      <a:pt x="3175" y="242094"/>
                      <a:pt x="0" y="10477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/>
              </a:p>
            </p:txBody>
          </p:sp>
          <p:sp>
            <p:nvSpPr>
              <p:cNvPr id="106" name="文字方塊 105"/>
              <p:cNvSpPr txBox="1"/>
              <p:nvPr/>
            </p:nvSpPr>
            <p:spPr bwMode="auto">
              <a:xfrm>
                <a:off x="971550" y="3285531"/>
                <a:ext cx="1565275" cy="338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TW" sz="16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Mg-Al </a:t>
                </a:r>
                <a:r>
                  <a:rPr lang="en-US" altLang="zh-TW" sz="1600" b="1" dirty="0">
                    <a:solidFill>
                      <a:schemeClr val="tx2">
                        <a:lumMod val="50000"/>
                      </a:schemeClr>
                    </a:solidFill>
                  </a:rPr>
                  <a:t>Casting</a:t>
                </a:r>
                <a:endParaRPr lang="zh-TW" altLang="en-US" sz="1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文字方塊 106"/>
              <p:cNvSpPr txBox="1"/>
              <p:nvPr/>
            </p:nvSpPr>
            <p:spPr bwMode="auto">
              <a:xfrm>
                <a:off x="5940152" y="3285531"/>
                <a:ext cx="331448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マグネ成型</a:t>
                </a:r>
                <a:r>
                  <a:rPr lang="zh-TW" altLang="en-US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ja-JP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sz="12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鎂合金成型</a:t>
                </a:r>
                <a:endParaRPr lang="en-US" altLang="zh-TW" sz="12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4" name="群組 62"/>
            <p:cNvGrpSpPr/>
            <p:nvPr/>
          </p:nvGrpSpPr>
          <p:grpSpPr>
            <a:xfrm>
              <a:off x="769938" y="3663751"/>
              <a:ext cx="8638591" cy="339725"/>
              <a:chOff x="769938" y="3717331"/>
              <a:chExt cx="8638591" cy="339725"/>
            </a:xfrm>
          </p:grpSpPr>
          <p:sp>
            <p:nvSpPr>
              <p:cNvPr id="102" name="手繪多邊形 101"/>
              <p:cNvSpPr/>
              <p:nvPr/>
            </p:nvSpPr>
            <p:spPr bwMode="auto">
              <a:xfrm>
                <a:off x="769938" y="3814962"/>
                <a:ext cx="195262" cy="144463"/>
              </a:xfrm>
              <a:custGeom>
                <a:avLst/>
                <a:gdLst>
                  <a:gd name="connsiteX0" fmla="*/ 0 w 790575"/>
                  <a:gd name="connsiteY0" fmla="*/ 104775 h 578643"/>
                  <a:gd name="connsiteX1" fmla="*/ 66675 w 790575"/>
                  <a:gd name="connsiteY1" fmla="*/ 71437 h 578643"/>
                  <a:gd name="connsiteX2" fmla="*/ 138112 w 790575"/>
                  <a:gd name="connsiteY2" fmla="*/ 35718 h 578643"/>
                  <a:gd name="connsiteX3" fmla="*/ 197643 w 790575"/>
                  <a:gd name="connsiteY3" fmla="*/ 21431 h 578643"/>
                  <a:gd name="connsiteX4" fmla="*/ 264318 w 790575"/>
                  <a:gd name="connsiteY4" fmla="*/ 4762 h 578643"/>
                  <a:gd name="connsiteX5" fmla="*/ 369093 w 790575"/>
                  <a:gd name="connsiteY5" fmla="*/ 4762 h 578643"/>
                  <a:gd name="connsiteX6" fmla="*/ 454818 w 790575"/>
                  <a:gd name="connsiteY6" fmla="*/ 0 h 578643"/>
                  <a:gd name="connsiteX7" fmla="*/ 521493 w 790575"/>
                  <a:gd name="connsiteY7" fmla="*/ 7143 h 578643"/>
                  <a:gd name="connsiteX8" fmla="*/ 600075 w 790575"/>
                  <a:gd name="connsiteY8" fmla="*/ 16668 h 578643"/>
                  <a:gd name="connsiteX9" fmla="*/ 681037 w 790575"/>
                  <a:gd name="connsiteY9" fmla="*/ 30956 h 578643"/>
                  <a:gd name="connsiteX10" fmla="*/ 726281 w 790575"/>
                  <a:gd name="connsiteY10" fmla="*/ 42862 h 578643"/>
                  <a:gd name="connsiteX11" fmla="*/ 773906 w 790575"/>
                  <a:gd name="connsiteY11" fmla="*/ 59531 h 578643"/>
                  <a:gd name="connsiteX12" fmla="*/ 790575 w 790575"/>
                  <a:gd name="connsiteY12" fmla="*/ 69056 h 578643"/>
                  <a:gd name="connsiteX13" fmla="*/ 785812 w 790575"/>
                  <a:gd name="connsiteY13" fmla="*/ 504825 h 578643"/>
                  <a:gd name="connsiteX14" fmla="*/ 740568 w 790575"/>
                  <a:gd name="connsiteY14" fmla="*/ 523875 h 578643"/>
                  <a:gd name="connsiteX15" fmla="*/ 695325 w 790575"/>
                  <a:gd name="connsiteY15" fmla="*/ 535781 h 578643"/>
                  <a:gd name="connsiteX16" fmla="*/ 650081 w 790575"/>
                  <a:gd name="connsiteY16" fmla="*/ 550068 h 578643"/>
                  <a:gd name="connsiteX17" fmla="*/ 619125 w 790575"/>
                  <a:gd name="connsiteY17" fmla="*/ 561975 h 578643"/>
                  <a:gd name="connsiteX18" fmla="*/ 573881 w 790575"/>
                  <a:gd name="connsiteY18" fmla="*/ 571500 h 578643"/>
                  <a:gd name="connsiteX19" fmla="*/ 435768 w 790575"/>
                  <a:gd name="connsiteY19" fmla="*/ 578643 h 578643"/>
                  <a:gd name="connsiteX20" fmla="*/ 345281 w 790575"/>
                  <a:gd name="connsiteY20" fmla="*/ 576262 h 578643"/>
                  <a:gd name="connsiteX21" fmla="*/ 202406 w 790575"/>
                  <a:gd name="connsiteY21" fmla="*/ 573881 h 578643"/>
                  <a:gd name="connsiteX22" fmla="*/ 145256 w 790575"/>
                  <a:gd name="connsiteY22" fmla="*/ 564356 h 578643"/>
                  <a:gd name="connsiteX23" fmla="*/ 64293 w 790575"/>
                  <a:gd name="connsiteY23" fmla="*/ 540543 h 578643"/>
                  <a:gd name="connsiteX24" fmla="*/ 4762 w 790575"/>
                  <a:gd name="connsiteY24" fmla="*/ 516731 h 578643"/>
                  <a:gd name="connsiteX25" fmla="*/ 0 w 790575"/>
                  <a:gd name="connsiteY25" fmla="*/ 104775 h 5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0575" h="578643">
                    <a:moveTo>
                      <a:pt x="0" y="104775"/>
                    </a:moveTo>
                    <a:lnTo>
                      <a:pt x="66675" y="71437"/>
                    </a:lnTo>
                    <a:lnTo>
                      <a:pt x="138112" y="35718"/>
                    </a:lnTo>
                    <a:lnTo>
                      <a:pt x="197643" y="21431"/>
                    </a:lnTo>
                    <a:lnTo>
                      <a:pt x="264318" y="4762"/>
                    </a:lnTo>
                    <a:lnTo>
                      <a:pt x="369093" y="4762"/>
                    </a:lnTo>
                    <a:lnTo>
                      <a:pt x="454818" y="0"/>
                    </a:lnTo>
                    <a:lnTo>
                      <a:pt x="521493" y="7143"/>
                    </a:lnTo>
                    <a:lnTo>
                      <a:pt x="600075" y="16668"/>
                    </a:lnTo>
                    <a:lnTo>
                      <a:pt x="681037" y="30956"/>
                    </a:lnTo>
                    <a:lnTo>
                      <a:pt x="726281" y="42862"/>
                    </a:lnTo>
                    <a:lnTo>
                      <a:pt x="773906" y="59531"/>
                    </a:lnTo>
                    <a:lnTo>
                      <a:pt x="790575" y="69056"/>
                    </a:lnTo>
                    <a:cubicBezTo>
                      <a:pt x="788987" y="214312"/>
                      <a:pt x="787400" y="359569"/>
                      <a:pt x="785812" y="504825"/>
                    </a:cubicBezTo>
                    <a:lnTo>
                      <a:pt x="740568" y="523875"/>
                    </a:lnTo>
                    <a:lnTo>
                      <a:pt x="695325" y="535781"/>
                    </a:lnTo>
                    <a:lnTo>
                      <a:pt x="650081" y="550068"/>
                    </a:lnTo>
                    <a:lnTo>
                      <a:pt x="619125" y="561975"/>
                    </a:lnTo>
                    <a:lnTo>
                      <a:pt x="573881" y="571500"/>
                    </a:lnTo>
                    <a:lnTo>
                      <a:pt x="435768" y="578643"/>
                    </a:lnTo>
                    <a:lnTo>
                      <a:pt x="345281" y="576262"/>
                    </a:lnTo>
                    <a:lnTo>
                      <a:pt x="202406" y="573881"/>
                    </a:lnTo>
                    <a:lnTo>
                      <a:pt x="145256" y="564356"/>
                    </a:lnTo>
                    <a:lnTo>
                      <a:pt x="64293" y="540543"/>
                    </a:lnTo>
                    <a:lnTo>
                      <a:pt x="4762" y="516731"/>
                    </a:lnTo>
                    <a:cubicBezTo>
                      <a:pt x="3968" y="379412"/>
                      <a:pt x="3175" y="242094"/>
                      <a:pt x="0" y="10477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/>
              </a:p>
            </p:txBody>
          </p:sp>
          <p:sp>
            <p:nvSpPr>
              <p:cNvPr id="103" name="文字方塊 102"/>
              <p:cNvSpPr txBox="1"/>
              <p:nvPr/>
            </p:nvSpPr>
            <p:spPr bwMode="auto">
              <a:xfrm>
                <a:off x="971550" y="3717331"/>
                <a:ext cx="1984375" cy="3397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TW" sz="1600" b="1" dirty="0">
                    <a:solidFill>
                      <a:schemeClr val="tx2">
                        <a:lumMod val="50000"/>
                      </a:schemeClr>
                    </a:solidFill>
                  </a:rPr>
                  <a:t>Composite Casing</a:t>
                </a:r>
                <a:endParaRPr lang="zh-TW" altLang="en-US" sz="1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" name="文字方塊 103"/>
              <p:cNvSpPr txBox="1"/>
              <p:nvPr/>
            </p:nvSpPr>
            <p:spPr bwMode="auto">
              <a:xfrm>
                <a:off x="5940152" y="3717331"/>
                <a:ext cx="346837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複合材料成型</a:t>
                </a:r>
                <a:r>
                  <a:rPr lang="zh-TW" altLang="en-US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ja-JP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sz="12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碳纖維成型</a:t>
                </a:r>
                <a:endParaRPr lang="en-US" altLang="zh-TW" sz="12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5" name="群組 61"/>
            <p:cNvGrpSpPr/>
            <p:nvPr/>
          </p:nvGrpSpPr>
          <p:grpSpPr>
            <a:xfrm>
              <a:off x="769938" y="4070746"/>
              <a:ext cx="8805303" cy="338931"/>
              <a:chOff x="769938" y="4083249"/>
              <a:chExt cx="8805303" cy="338931"/>
            </a:xfrm>
          </p:grpSpPr>
          <p:sp>
            <p:nvSpPr>
              <p:cNvPr id="99" name="手繪多邊形 98"/>
              <p:cNvSpPr/>
              <p:nvPr/>
            </p:nvSpPr>
            <p:spPr bwMode="auto">
              <a:xfrm>
                <a:off x="769938" y="4180880"/>
                <a:ext cx="195262" cy="144462"/>
              </a:xfrm>
              <a:custGeom>
                <a:avLst/>
                <a:gdLst>
                  <a:gd name="connsiteX0" fmla="*/ 0 w 790575"/>
                  <a:gd name="connsiteY0" fmla="*/ 104775 h 578643"/>
                  <a:gd name="connsiteX1" fmla="*/ 66675 w 790575"/>
                  <a:gd name="connsiteY1" fmla="*/ 71437 h 578643"/>
                  <a:gd name="connsiteX2" fmla="*/ 138112 w 790575"/>
                  <a:gd name="connsiteY2" fmla="*/ 35718 h 578643"/>
                  <a:gd name="connsiteX3" fmla="*/ 197643 w 790575"/>
                  <a:gd name="connsiteY3" fmla="*/ 21431 h 578643"/>
                  <a:gd name="connsiteX4" fmla="*/ 264318 w 790575"/>
                  <a:gd name="connsiteY4" fmla="*/ 4762 h 578643"/>
                  <a:gd name="connsiteX5" fmla="*/ 369093 w 790575"/>
                  <a:gd name="connsiteY5" fmla="*/ 4762 h 578643"/>
                  <a:gd name="connsiteX6" fmla="*/ 454818 w 790575"/>
                  <a:gd name="connsiteY6" fmla="*/ 0 h 578643"/>
                  <a:gd name="connsiteX7" fmla="*/ 521493 w 790575"/>
                  <a:gd name="connsiteY7" fmla="*/ 7143 h 578643"/>
                  <a:gd name="connsiteX8" fmla="*/ 600075 w 790575"/>
                  <a:gd name="connsiteY8" fmla="*/ 16668 h 578643"/>
                  <a:gd name="connsiteX9" fmla="*/ 681037 w 790575"/>
                  <a:gd name="connsiteY9" fmla="*/ 30956 h 578643"/>
                  <a:gd name="connsiteX10" fmla="*/ 726281 w 790575"/>
                  <a:gd name="connsiteY10" fmla="*/ 42862 h 578643"/>
                  <a:gd name="connsiteX11" fmla="*/ 773906 w 790575"/>
                  <a:gd name="connsiteY11" fmla="*/ 59531 h 578643"/>
                  <a:gd name="connsiteX12" fmla="*/ 790575 w 790575"/>
                  <a:gd name="connsiteY12" fmla="*/ 69056 h 578643"/>
                  <a:gd name="connsiteX13" fmla="*/ 785812 w 790575"/>
                  <a:gd name="connsiteY13" fmla="*/ 504825 h 578643"/>
                  <a:gd name="connsiteX14" fmla="*/ 740568 w 790575"/>
                  <a:gd name="connsiteY14" fmla="*/ 523875 h 578643"/>
                  <a:gd name="connsiteX15" fmla="*/ 695325 w 790575"/>
                  <a:gd name="connsiteY15" fmla="*/ 535781 h 578643"/>
                  <a:gd name="connsiteX16" fmla="*/ 650081 w 790575"/>
                  <a:gd name="connsiteY16" fmla="*/ 550068 h 578643"/>
                  <a:gd name="connsiteX17" fmla="*/ 619125 w 790575"/>
                  <a:gd name="connsiteY17" fmla="*/ 561975 h 578643"/>
                  <a:gd name="connsiteX18" fmla="*/ 573881 w 790575"/>
                  <a:gd name="connsiteY18" fmla="*/ 571500 h 578643"/>
                  <a:gd name="connsiteX19" fmla="*/ 435768 w 790575"/>
                  <a:gd name="connsiteY19" fmla="*/ 578643 h 578643"/>
                  <a:gd name="connsiteX20" fmla="*/ 345281 w 790575"/>
                  <a:gd name="connsiteY20" fmla="*/ 576262 h 578643"/>
                  <a:gd name="connsiteX21" fmla="*/ 202406 w 790575"/>
                  <a:gd name="connsiteY21" fmla="*/ 573881 h 578643"/>
                  <a:gd name="connsiteX22" fmla="*/ 145256 w 790575"/>
                  <a:gd name="connsiteY22" fmla="*/ 564356 h 578643"/>
                  <a:gd name="connsiteX23" fmla="*/ 64293 w 790575"/>
                  <a:gd name="connsiteY23" fmla="*/ 540543 h 578643"/>
                  <a:gd name="connsiteX24" fmla="*/ 4762 w 790575"/>
                  <a:gd name="connsiteY24" fmla="*/ 516731 h 578643"/>
                  <a:gd name="connsiteX25" fmla="*/ 0 w 790575"/>
                  <a:gd name="connsiteY25" fmla="*/ 104775 h 5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0575" h="578643">
                    <a:moveTo>
                      <a:pt x="0" y="104775"/>
                    </a:moveTo>
                    <a:lnTo>
                      <a:pt x="66675" y="71437"/>
                    </a:lnTo>
                    <a:lnTo>
                      <a:pt x="138112" y="35718"/>
                    </a:lnTo>
                    <a:lnTo>
                      <a:pt x="197643" y="21431"/>
                    </a:lnTo>
                    <a:lnTo>
                      <a:pt x="264318" y="4762"/>
                    </a:lnTo>
                    <a:lnTo>
                      <a:pt x="369093" y="4762"/>
                    </a:lnTo>
                    <a:lnTo>
                      <a:pt x="454818" y="0"/>
                    </a:lnTo>
                    <a:lnTo>
                      <a:pt x="521493" y="7143"/>
                    </a:lnTo>
                    <a:lnTo>
                      <a:pt x="600075" y="16668"/>
                    </a:lnTo>
                    <a:lnTo>
                      <a:pt x="681037" y="30956"/>
                    </a:lnTo>
                    <a:lnTo>
                      <a:pt x="726281" y="42862"/>
                    </a:lnTo>
                    <a:lnTo>
                      <a:pt x="773906" y="59531"/>
                    </a:lnTo>
                    <a:lnTo>
                      <a:pt x="790575" y="69056"/>
                    </a:lnTo>
                    <a:cubicBezTo>
                      <a:pt x="788987" y="214312"/>
                      <a:pt x="787400" y="359569"/>
                      <a:pt x="785812" y="504825"/>
                    </a:cubicBezTo>
                    <a:lnTo>
                      <a:pt x="740568" y="523875"/>
                    </a:lnTo>
                    <a:lnTo>
                      <a:pt x="695325" y="535781"/>
                    </a:lnTo>
                    <a:lnTo>
                      <a:pt x="650081" y="550068"/>
                    </a:lnTo>
                    <a:lnTo>
                      <a:pt x="619125" y="561975"/>
                    </a:lnTo>
                    <a:lnTo>
                      <a:pt x="573881" y="571500"/>
                    </a:lnTo>
                    <a:lnTo>
                      <a:pt x="435768" y="578643"/>
                    </a:lnTo>
                    <a:lnTo>
                      <a:pt x="345281" y="576262"/>
                    </a:lnTo>
                    <a:lnTo>
                      <a:pt x="202406" y="573881"/>
                    </a:lnTo>
                    <a:lnTo>
                      <a:pt x="145256" y="564356"/>
                    </a:lnTo>
                    <a:lnTo>
                      <a:pt x="64293" y="540543"/>
                    </a:lnTo>
                    <a:lnTo>
                      <a:pt x="4762" y="516731"/>
                    </a:lnTo>
                    <a:cubicBezTo>
                      <a:pt x="3968" y="379412"/>
                      <a:pt x="3175" y="242094"/>
                      <a:pt x="0" y="10477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/>
              </a:p>
            </p:txBody>
          </p:sp>
          <p:sp>
            <p:nvSpPr>
              <p:cNvPr id="100" name="文字方塊 99"/>
              <p:cNvSpPr txBox="1"/>
              <p:nvPr/>
            </p:nvSpPr>
            <p:spPr bwMode="auto">
              <a:xfrm>
                <a:off x="971550" y="4084042"/>
                <a:ext cx="1028700" cy="3381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TW" sz="1600" b="1" dirty="0">
                    <a:solidFill>
                      <a:schemeClr val="tx2">
                        <a:lumMod val="50000"/>
                      </a:schemeClr>
                    </a:solidFill>
                  </a:rPr>
                  <a:t>Injection</a:t>
                </a:r>
                <a:endParaRPr lang="zh-TW" altLang="en-US" sz="1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" name="文字方塊 100"/>
              <p:cNvSpPr txBox="1"/>
              <p:nvPr/>
            </p:nvSpPr>
            <p:spPr bwMode="auto">
              <a:xfrm>
                <a:off x="5940152" y="4083249"/>
                <a:ext cx="3635089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プラスチック</a:t>
                </a:r>
                <a:r>
                  <a:rPr lang="zh-TW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射</a:t>
                </a:r>
                <a:r>
                  <a:rPr lang="zh-TW" altLang="en-US" sz="15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出 </a:t>
                </a:r>
                <a:r>
                  <a:rPr lang="en-US" altLang="zh-TW" sz="15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5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sz="12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塑膠</a:t>
                </a:r>
                <a:r>
                  <a:rPr lang="ja-JP" altLang="en-US" sz="12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成型</a:t>
                </a:r>
                <a:endParaRPr lang="en-US" altLang="zh-TW" sz="12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6" name="群組 64"/>
            <p:cNvGrpSpPr/>
            <p:nvPr/>
          </p:nvGrpSpPr>
          <p:grpSpPr>
            <a:xfrm>
              <a:off x="769938" y="2852936"/>
              <a:ext cx="8279519" cy="338555"/>
              <a:chOff x="769938" y="2852936"/>
              <a:chExt cx="8279519" cy="338555"/>
            </a:xfrm>
          </p:grpSpPr>
          <p:sp>
            <p:nvSpPr>
              <p:cNvPr id="58" name="手繪多邊形 57"/>
              <p:cNvSpPr/>
              <p:nvPr/>
            </p:nvSpPr>
            <p:spPr bwMode="auto">
              <a:xfrm>
                <a:off x="769938" y="2949774"/>
                <a:ext cx="195262" cy="144463"/>
              </a:xfrm>
              <a:custGeom>
                <a:avLst/>
                <a:gdLst>
                  <a:gd name="connsiteX0" fmla="*/ 0 w 790575"/>
                  <a:gd name="connsiteY0" fmla="*/ 104775 h 578643"/>
                  <a:gd name="connsiteX1" fmla="*/ 66675 w 790575"/>
                  <a:gd name="connsiteY1" fmla="*/ 71437 h 578643"/>
                  <a:gd name="connsiteX2" fmla="*/ 138112 w 790575"/>
                  <a:gd name="connsiteY2" fmla="*/ 35718 h 578643"/>
                  <a:gd name="connsiteX3" fmla="*/ 197643 w 790575"/>
                  <a:gd name="connsiteY3" fmla="*/ 21431 h 578643"/>
                  <a:gd name="connsiteX4" fmla="*/ 264318 w 790575"/>
                  <a:gd name="connsiteY4" fmla="*/ 4762 h 578643"/>
                  <a:gd name="connsiteX5" fmla="*/ 369093 w 790575"/>
                  <a:gd name="connsiteY5" fmla="*/ 4762 h 578643"/>
                  <a:gd name="connsiteX6" fmla="*/ 454818 w 790575"/>
                  <a:gd name="connsiteY6" fmla="*/ 0 h 578643"/>
                  <a:gd name="connsiteX7" fmla="*/ 521493 w 790575"/>
                  <a:gd name="connsiteY7" fmla="*/ 7143 h 578643"/>
                  <a:gd name="connsiteX8" fmla="*/ 600075 w 790575"/>
                  <a:gd name="connsiteY8" fmla="*/ 16668 h 578643"/>
                  <a:gd name="connsiteX9" fmla="*/ 681037 w 790575"/>
                  <a:gd name="connsiteY9" fmla="*/ 30956 h 578643"/>
                  <a:gd name="connsiteX10" fmla="*/ 726281 w 790575"/>
                  <a:gd name="connsiteY10" fmla="*/ 42862 h 578643"/>
                  <a:gd name="connsiteX11" fmla="*/ 773906 w 790575"/>
                  <a:gd name="connsiteY11" fmla="*/ 59531 h 578643"/>
                  <a:gd name="connsiteX12" fmla="*/ 790575 w 790575"/>
                  <a:gd name="connsiteY12" fmla="*/ 69056 h 578643"/>
                  <a:gd name="connsiteX13" fmla="*/ 785812 w 790575"/>
                  <a:gd name="connsiteY13" fmla="*/ 504825 h 578643"/>
                  <a:gd name="connsiteX14" fmla="*/ 740568 w 790575"/>
                  <a:gd name="connsiteY14" fmla="*/ 523875 h 578643"/>
                  <a:gd name="connsiteX15" fmla="*/ 695325 w 790575"/>
                  <a:gd name="connsiteY15" fmla="*/ 535781 h 578643"/>
                  <a:gd name="connsiteX16" fmla="*/ 650081 w 790575"/>
                  <a:gd name="connsiteY16" fmla="*/ 550068 h 578643"/>
                  <a:gd name="connsiteX17" fmla="*/ 619125 w 790575"/>
                  <a:gd name="connsiteY17" fmla="*/ 561975 h 578643"/>
                  <a:gd name="connsiteX18" fmla="*/ 573881 w 790575"/>
                  <a:gd name="connsiteY18" fmla="*/ 571500 h 578643"/>
                  <a:gd name="connsiteX19" fmla="*/ 435768 w 790575"/>
                  <a:gd name="connsiteY19" fmla="*/ 578643 h 578643"/>
                  <a:gd name="connsiteX20" fmla="*/ 345281 w 790575"/>
                  <a:gd name="connsiteY20" fmla="*/ 576262 h 578643"/>
                  <a:gd name="connsiteX21" fmla="*/ 202406 w 790575"/>
                  <a:gd name="connsiteY21" fmla="*/ 573881 h 578643"/>
                  <a:gd name="connsiteX22" fmla="*/ 145256 w 790575"/>
                  <a:gd name="connsiteY22" fmla="*/ 564356 h 578643"/>
                  <a:gd name="connsiteX23" fmla="*/ 64293 w 790575"/>
                  <a:gd name="connsiteY23" fmla="*/ 540543 h 578643"/>
                  <a:gd name="connsiteX24" fmla="*/ 4762 w 790575"/>
                  <a:gd name="connsiteY24" fmla="*/ 516731 h 578643"/>
                  <a:gd name="connsiteX25" fmla="*/ 0 w 790575"/>
                  <a:gd name="connsiteY25" fmla="*/ 104775 h 5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0575" h="578643">
                    <a:moveTo>
                      <a:pt x="0" y="104775"/>
                    </a:moveTo>
                    <a:lnTo>
                      <a:pt x="66675" y="71437"/>
                    </a:lnTo>
                    <a:lnTo>
                      <a:pt x="138112" y="35718"/>
                    </a:lnTo>
                    <a:lnTo>
                      <a:pt x="197643" y="21431"/>
                    </a:lnTo>
                    <a:lnTo>
                      <a:pt x="264318" y="4762"/>
                    </a:lnTo>
                    <a:lnTo>
                      <a:pt x="369093" y="4762"/>
                    </a:lnTo>
                    <a:lnTo>
                      <a:pt x="454818" y="0"/>
                    </a:lnTo>
                    <a:lnTo>
                      <a:pt x="521493" y="7143"/>
                    </a:lnTo>
                    <a:lnTo>
                      <a:pt x="600075" y="16668"/>
                    </a:lnTo>
                    <a:lnTo>
                      <a:pt x="681037" y="30956"/>
                    </a:lnTo>
                    <a:lnTo>
                      <a:pt x="726281" y="42862"/>
                    </a:lnTo>
                    <a:lnTo>
                      <a:pt x="773906" y="59531"/>
                    </a:lnTo>
                    <a:lnTo>
                      <a:pt x="790575" y="69056"/>
                    </a:lnTo>
                    <a:cubicBezTo>
                      <a:pt x="788987" y="214312"/>
                      <a:pt x="787400" y="359569"/>
                      <a:pt x="785812" y="504825"/>
                    </a:cubicBezTo>
                    <a:lnTo>
                      <a:pt x="740568" y="523875"/>
                    </a:lnTo>
                    <a:lnTo>
                      <a:pt x="695325" y="535781"/>
                    </a:lnTo>
                    <a:lnTo>
                      <a:pt x="650081" y="550068"/>
                    </a:lnTo>
                    <a:lnTo>
                      <a:pt x="619125" y="561975"/>
                    </a:lnTo>
                    <a:lnTo>
                      <a:pt x="573881" y="571500"/>
                    </a:lnTo>
                    <a:lnTo>
                      <a:pt x="435768" y="578643"/>
                    </a:lnTo>
                    <a:lnTo>
                      <a:pt x="345281" y="576262"/>
                    </a:lnTo>
                    <a:lnTo>
                      <a:pt x="202406" y="573881"/>
                    </a:lnTo>
                    <a:lnTo>
                      <a:pt x="145256" y="564356"/>
                    </a:lnTo>
                    <a:lnTo>
                      <a:pt x="64293" y="540543"/>
                    </a:lnTo>
                    <a:lnTo>
                      <a:pt x="4762" y="516731"/>
                    </a:lnTo>
                    <a:cubicBezTo>
                      <a:pt x="3968" y="379412"/>
                      <a:pt x="3175" y="242094"/>
                      <a:pt x="0" y="10477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/>
              </a:p>
            </p:txBody>
          </p:sp>
          <p:sp>
            <p:nvSpPr>
              <p:cNvPr id="59" name="文字方塊 58"/>
              <p:cNvSpPr txBox="1"/>
              <p:nvPr/>
            </p:nvSpPr>
            <p:spPr bwMode="auto">
              <a:xfrm>
                <a:off x="971550" y="2852936"/>
                <a:ext cx="1703388" cy="3381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TW" sz="1600" b="1" dirty="0">
                    <a:solidFill>
                      <a:schemeClr val="tx2">
                        <a:lumMod val="50000"/>
                      </a:schemeClr>
                    </a:solidFill>
                  </a:rPr>
                  <a:t>Metal Stamping</a:t>
                </a:r>
                <a:endParaRPr lang="zh-TW" altLang="en-US" sz="1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" name="文字方塊 97"/>
              <p:cNvSpPr txBox="1"/>
              <p:nvPr/>
            </p:nvSpPr>
            <p:spPr bwMode="auto">
              <a:xfrm>
                <a:off x="5940152" y="2852937"/>
                <a:ext cx="310930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金属プレス</a:t>
                </a:r>
                <a:r>
                  <a:rPr lang="zh-TW" altLang="en-US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ja-JP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sz="12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金屬沖壓</a:t>
                </a:r>
                <a:endParaRPr lang="en-US" altLang="zh-TW" sz="12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7" name="群組 49"/>
            <p:cNvGrpSpPr/>
            <p:nvPr/>
          </p:nvGrpSpPr>
          <p:grpSpPr>
            <a:xfrm>
              <a:off x="769938" y="4477742"/>
              <a:ext cx="8837425" cy="338554"/>
              <a:chOff x="769938" y="4477742"/>
              <a:chExt cx="8837425" cy="338554"/>
            </a:xfrm>
          </p:grpSpPr>
          <p:sp>
            <p:nvSpPr>
              <p:cNvPr id="55" name="手繪多邊形 54"/>
              <p:cNvSpPr/>
              <p:nvPr/>
            </p:nvSpPr>
            <p:spPr bwMode="auto">
              <a:xfrm>
                <a:off x="769938" y="4574580"/>
                <a:ext cx="195262" cy="144462"/>
              </a:xfrm>
              <a:custGeom>
                <a:avLst/>
                <a:gdLst>
                  <a:gd name="connsiteX0" fmla="*/ 0 w 790575"/>
                  <a:gd name="connsiteY0" fmla="*/ 104775 h 578643"/>
                  <a:gd name="connsiteX1" fmla="*/ 66675 w 790575"/>
                  <a:gd name="connsiteY1" fmla="*/ 71437 h 578643"/>
                  <a:gd name="connsiteX2" fmla="*/ 138112 w 790575"/>
                  <a:gd name="connsiteY2" fmla="*/ 35718 h 578643"/>
                  <a:gd name="connsiteX3" fmla="*/ 197643 w 790575"/>
                  <a:gd name="connsiteY3" fmla="*/ 21431 h 578643"/>
                  <a:gd name="connsiteX4" fmla="*/ 264318 w 790575"/>
                  <a:gd name="connsiteY4" fmla="*/ 4762 h 578643"/>
                  <a:gd name="connsiteX5" fmla="*/ 369093 w 790575"/>
                  <a:gd name="connsiteY5" fmla="*/ 4762 h 578643"/>
                  <a:gd name="connsiteX6" fmla="*/ 454818 w 790575"/>
                  <a:gd name="connsiteY6" fmla="*/ 0 h 578643"/>
                  <a:gd name="connsiteX7" fmla="*/ 521493 w 790575"/>
                  <a:gd name="connsiteY7" fmla="*/ 7143 h 578643"/>
                  <a:gd name="connsiteX8" fmla="*/ 600075 w 790575"/>
                  <a:gd name="connsiteY8" fmla="*/ 16668 h 578643"/>
                  <a:gd name="connsiteX9" fmla="*/ 681037 w 790575"/>
                  <a:gd name="connsiteY9" fmla="*/ 30956 h 578643"/>
                  <a:gd name="connsiteX10" fmla="*/ 726281 w 790575"/>
                  <a:gd name="connsiteY10" fmla="*/ 42862 h 578643"/>
                  <a:gd name="connsiteX11" fmla="*/ 773906 w 790575"/>
                  <a:gd name="connsiteY11" fmla="*/ 59531 h 578643"/>
                  <a:gd name="connsiteX12" fmla="*/ 790575 w 790575"/>
                  <a:gd name="connsiteY12" fmla="*/ 69056 h 578643"/>
                  <a:gd name="connsiteX13" fmla="*/ 785812 w 790575"/>
                  <a:gd name="connsiteY13" fmla="*/ 504825 h 578643"/>
                  <a:gd name="connsiteX14" fmla="*/ 740568 w 790575"/>
                  <a:gd name="connsiteY14" fmla="*/ 523875 h 578643"/>
                  <a:gd name="connsiteX15" fmla="*/ 695325 w 790575"/>
                  <a:gd name="connsiteY15" fmla="*/ 535781 h 578643"/>
                  <a:gd name="connsiteX16" fmla="*/ 650081 w 790575"/>
                  <a:gd name="connsiteY16" fmla="*/ 550068 h 578643"/>
                  <a:gd name="connsiteX17" fmla="*/ 619125 w 790575"/>
                  <a:gd name="connsiteY17" fmla="*/ 561975 h 578643"/>
                  <a:gd name="connsiteX18" fmla="*/ 573881 w 790575"/>
                  <a:gd name="connsiteY18" fmla="*/ 571500 h 578643"/>
                  <a:gd name="connsiteX19" fmla="*/ 435768 w 790575"/>
                  <a:gd name="connsiteY19" fmla="*/ 578643 h 578643"/>
                  <a:gd name="connsiteX20" fmla="*/ 345281 w 790575"/>
                  <a:gd name="connsiteY20" fmla="*/ 576262 h 578643"/>
                  <a:gd name="connsiteX21" fmla="*/ 202406 w 790575"/>
                  <a:gd name="connsiteY21" fmla="*/ 573881 h 578643"/>
                  <a:gd name="connsiteX22" fmla="*/ 145256 w 790575"/>
                  <a:gd name="connsiteY22" fmla="*/ 564356 h 578643"/>
                  <a:gd name="connsiteX23" fmla="*/ 64293 w 790575"/>
                  <a:gd name="connsiteY23" fmla="*/ 540543 h 578643"/>
                  <a:gd name="connsiteX24" fmla="*/ 4762 w 790575"/>
                  <a:gd name="connsiteY24" fmla="*/ 516731 h 578643"/>
                  <a:gd name="connsiteX25" fmla="*/ 0 w 790575"/>
                  <a:gd name="connsiteY25" fmla="*/ 104775 h 5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0575" h="578643">
                    <a:moveTo>
                      <a:pt x="0" y="104775"/>
                    </a:moveTo>
                    <a:lnTo>
                      <a:pt x="66675" y="71437"/>
                    </a:lnTo>
                    <a:lnTo>
                      <a:pt x="138112" y="35718"/>
                    </a:lnTo>
                    <a:lnTo>
                      <a:pt x="197643" y="21431"/>
                    </a:lnTo>
                    <a:lnTo>
                      <a:pt x="264318" y="4762"/>
                    </a:lnTo>
                    <a:lnTo>
                      <a:pt x="369093" y="4762"/>
                    </a:lnTo>
                    <a:lnTo>
                      <a:pt x="454818" y="0"/>
                    </a:lnTo>
                    <a:lnTo>
                      <a:pt x="521493" y="7143"/>
                    </a:lnTo>
                    <a:lnTo>
                      <a:pt x="600075" y="16668"/>
                    </a:lnTo>
                    <a:lnTo>
                      <a:pt x="681037" y="30956"/>
                    </a:lnTo>
                    <a:lnTo>
                      <a:pt x="726281" y="42862"/>
                    </a:lnTo>
                    <a:lnTo>
                      <a:pt x="773906" y="59531"/>
                    </a:lnTo>
                    <a:lnTo>
                      <a:pt x="790575" y="69056"/>
                    </a:lnTo>
                    <a:cubicBezTo>
                      <a:pt x="788987" y="214312"/>
                      <a:pt x="787400" y="359569"/>
                      <a:pt x="785812" y="504825"/>
                    </a:cubicBezTo>
                    <a:lnTo>
                      <a:pt x="740568" y="523875"/>
                    </a:lnTo>
                    <a:lnTo>
                      <a:pt x="695325" y="535781"/>
                    </a:lnTo>
                    <a:lnTo>
                      <a:pt x="650081" y="550068"/>
                    </a:lnTo>
                    <a:lnTo>
                      <a:pt x="619125" y="561975"/>
                    </a:lnTo>
                    <a:lnTo>
                      <a:pt x="573881" y="571500"/>
                    </a:lnTo>
                    <a:lnTo>
                      <a:pt x="435768" y="578643"/>
                    </a:lnTo>
                    <a:lnTo>
                      <a:pt x="345281" y="576262"/>
                    </a:lnTo>
                    <a:lnTo>
                      <a:pt x="202406" y="573881"/>
                    </a:lnTo>
                    <a:lnTo>
                      <a:pt x="145256" y="564356"/>
                    </a:lnTo>
                    <a:lnTo>
                      <a:pt x="64293" y="540543"/>
                    </a:lnTo>
                    <a:lnTo>
                      <a:pt x="4762" y="516731"/>
                    </a:lnTo>
                    <a:cubicBezTo>
                      <a:pt x="3968" y="379412"/>
                      <a:pt x="3175" y="242094"/>
                      <a:pt x="0" y="10477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/>
              </a:p>
            </p:txBody>
          </p:sp>
          <p:sp>
            <p:nvSpPr>
              <p:cNvPr id="56" name="文字方塊 55"/>
              <p:cNvSpPr txBox="1"/>
              <p:nvPr/>
            </p:nvSpPr>
            <p:spPr bwMode="auto">
              <a:xfrm>
                <a:off x="971550" y="4477742"/>
                <a:ext cx="1700213" cy="3381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TW" sz="1600" b="1" dirty="0">
                    <a:solidFill>
                      <a:schemeClr val="tx2">
                        <a:lumMod val="50000"/>
                      </a:schemeClr>
                    </a:solidFill>
                  </a:rPr>
                  <a:t>CNC Machining</a:t>
                </a:r>
                <a:endParaRPr lang="zh-TW" altLang="en-US" sz="1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文字方塊 56"/>
              <p:cNvSpPr txBox="1"/>
              <p:nvPr/>
            </p:nvSpPr>
            <p:spPr bwMode="auto">
              <a:xfrm>
                <a:off x="5940152" y="4477742"/>
                <a:ext cx="366721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精密切削加工</a:t>
                </a:r>
                <a:r>
                  <a:rPr lang="zh-TW" altLang="en-US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ja-JP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sz="12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精密車削加工</a:t>
                </a:r>
                <a:endParaRPr lang="en-US" altLang="zh-TW" sz="12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8" name="群組 107"/>
          <p:cNvGrpSpPr/>
          <p:nvPr/>
        </p:nvGrpSpPr>
        <p:grpSpPr>
          <a:xfrm>
            <a:off x="612775" y="1989138"/>
            <a:ext cx="8181788" cy="809625"/>
            <a:chOff x="612775" y="1989138"/>
            <a:chExt cx="8181788" cy="809625"/>
          </a:xfrm>
        </p:grpSpPr>
        <p:pic>
          <p:nvPicPr>
            <p:cNvPr id="109" name="圖片 51" descr="molding.jpg"/>
            <p:cNvPicPr>
              <a:picLocks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2775" y="1989138"/>
              <a:ext cx="7920038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手繪多邊形 109"/>
            <p:cNvSpPr/>
            <p:nvPr/>
          </p:nvSpPr>
          <p:spPr bwMode="auto">
            <a:xfrm>
              <a:off x="769938" y="2349500"/>
              <a:ext cx="193675" cy="142875"/>
            </a:xfrm>
            <a:custGeom>
              <a:avLst/>
              <a:gdLst>
                <a:gd name="connsiteX0" fmla="*/ 0 w 790575"/>
                <a:gd name="connsiteY0" fmla="*/ 104775 h 578643"/>
                <a:gd name="connsiteX1" fmla="*/ 66675 w 790575"/>
                <a:gd name="connsiteY1" fmla="*/ 71437 h 578643"/>
                <a:gd name="connsiteX2" fmla="*/ 138112 w 790575"/>
                <a:gd name="connsiteY2" fmla="*/ 35718 h 578643"/>
                <a:gd name="connsiteX3" fmla="*/ 197643 w 790575"/>
                <a:gd name="connsiteY3" fmla="*/ 21431 h 578643"/>
                <a:gd name="connsiteX4" fmla="*/ 264318 w 790575"/>
                <a:gd name="connsiteY4" fmla="*/ 4762 h 578643"/>
                <a:gd name="connsiteX5" fmla="*/ 369093 w 790575"/>
                <a:gd name="connsiteY5" fmla="*/ 4762 h 578643"/>
                <a:gd name="connsiteX6" fmla="*/ 454818 w 790575"/>
                <a:gd name="connsiteY6" fmla="*/ 0 h 578643"/>
                <a:gd name="connsiteX7" fmla="*/ 521493 w 790575"/>
                <a:gd name="connsiteY7" fmla="*/ 7143 h 578643"/>
                <a:gd name="connsiteX8" fmla="*/ 600075 w 790575"/>
                <a:gd name="connsiteY8" fmla="*/ 16668 h 578643"/>
                <a:gd name="connsiteX9" fmla="*/ 681037 w 790575"/>
                <a:gd name="connsiteY9" fmla="*/ 30956 h 578643"/>
                <a:gd name="connsiteX10" fmla="*/ 726281 w 790575"/>
                <a:gd name="connsiteY10" fmla="*/ 42862 h 578643"/>
                <a:gd name="connsiteX11" fmla="*/ 773906 w 790575"/>
                <a:gd name="connsiteY11" fmla="*/ 59531 h 578643"/>
                <a:gd name="connsiteX12" fmla="*/ 790575 w 790575"/>
                <a:gd name="connsiteY12" fmla="*/ 69056 h 578643"/>
                <a:gd name="connsiteX13" fmla="*/ 785812 w 790575"/>
                <a:gd name="connsiteY13" fmla="*/ 504825 h 578643"/>
                <a:gd name="connsiteX14" fmla="*/ 740568 w 790575"/>
                <a:gd name="connsiteY14" fmla="*/ 523875 h 578643"/>
                <a:gd name="connsiteX15" fmla="*/ 695325 w 790575"/>
                <a:gd name="connsiteY15" fmla="*/ 535781 h 578643"/>
                <a:gd name="connsiteX16" fmla="*/ 650081 w 790575"/>
                <a:gd name="connsiteY16" fmla="*/ 550068 h 578643"/>
                <a:gd name="connsiteX17" fmla="*/ 619125 w 790575"/>
                <a:gd name="connsiteY17" fmla="*/ 561975 h 578643"/>
                <a:gd name="connsiteX18" fmla="*/ 573881 w 790575"/>
                <a:gd name="connsiteY18" fmla="*/ 571500 h 578643"/>
                <a:gd name="connsiteX19" fmla="*/ 435768 w 790575"/>
                <a:gd name="connsiteY19" fmla="*/ 578643 h 578643"/>
                <a:gd name="connsiteX20" fmla="*/ 345281 w 790575"/>
                <a:gd name="connsiteY20" fmla="*/ 576262 h 578643"/>
                <a:gd name="connsiteX21" fmla="*/ 202406 w 790575"/>
                <a:gd name="connsiteY21" fmla="*/ 573881 h 578643"/>
                <a:gd name="connsiteX22" fmla="*/ 145256 w 790575"/>
                <a:gd name="connsiteY22" fmla="*/ 564356 h 578643"/>
                <a:gd name="connsiteX23" fmla="*/ 64293 w 790575"/>
                <a:gd name="connsiteY23" fmla="*/ 540543 h 578643"/>
                <a:gd name="connsiteX24" fmla="*/ 4762 w 790575"/>
                <a:gd name="connsiteY24" fmla="*/ 516731 h 578643"/>
                <a:gd name="connsiteX25" fmla="*/ 0 w 790575"/>
                <a:gd name="connsiteY25" fmla="*/ 104775 h 5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575" h="578643">
                  <a:moveTo>
                    <a:pt x="0" y="104775"/>
                  </a:moveTo>
                  <a:lnTo>
                    <a:pt x="66675" y="71437"/>
                  </a:lnTo>
                  <a:lnTo>
                    <a:pt x="138112" y="35718"/>
                  </a:lnTo>
                  <a:lnTo>
                    <a:pt x="197643" y="21431"/>
                  </a:lnTo>
                  <a:lnTo>
                    <a:pt x="264318" y="4762"/>
                  </a:lnTo>
                  <a:lnTo>
                    <a:pt x="369093" y="4762"/>
                  </a:lnTo>
                  <a:lnTo>
                    <a:pt x="454818" y="0"/>
                  </a:lnTo>
                  <a:lnTo>
                    <a:pt x="521493" y="7143"/>
                  </a:lnTo>
                  <a:lnTo>
                    <a:pt x="600075" y="16668"/>
                  </a:lnTo>
                  <a:lnTo>
                    <a:pt x="681037" y="30956"/>
                  </a:lnTo>
                  <a:lnTo>
                    <a:pt x="726281" y="42862"/>
                  </a:lnTo>
                  <a:lnTo>
                    <a:pt x="773906" y="59531"/>
                  </a:lnTo>
                  <a:lnTo>
                    <a:pt x="790575" y="69056"/>
                  </a:lnTo>
                  <a:cubicBezTo>
                    <a:pt x="788987" y="214312"/>
                    <a:pt x="787400" y="359569"/>
                    <a:pt x="785812" y="504825"/>
                  </a:cubicBezTo>
                  <a:lnTo>
                    <a:pt x="740568" y="523875"/>
                  </a:lnTo>
                  <a:lnTo>
                    <a:pt x="695325" y="535781"/>
                  </a:lnTo>
                  <a:lnTo>
                    <a:pt x="650081" y="550068"/>
                  </a:lnTo>
                  <a:lnTo>
                    <a:pt x="619125" y="561975"/>
                  </a:lnTo>
                  <a:lnTo>
                    <a:pt x="573881" y="571500"/>
                  </a:lnTo>
                  <a:lnTo>
                    <a:pt x="435768" y="578643"/>
                  </a:lnTo>
                  <a:lnTo>
                    <a:pt x="345281" y="576262"/>
                  </a:lnTo>
                  <a:lnTo>
                    <a:pt x="202406" y="573881"/>
                  </a:lnTo>
                  <a:lnTo>
                    <a:pt x="145256" y="564356"/>
                  </a:lnTo>
                  <a:lnTo>
                    <a:pt x="64293" y="540543"/>
                  </a:lnTo>
                  <a:lnTo>
                    <a:pt x="4762" y="516731"/>
                  </a:lnTo>
                  <a:cubicBezTo>
                    <a:pt x="3968" y="379412"/>
                    <a:pt x="3175" y="242094"/>
                    <a:pt x="0" y="10477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/>
            </a:p>
          </p:txBody>
        </p:sp>
        <p:sp>
          <p:nvSpPr>
            <p:cNvPr id="111" name="文字方塊 110"/>
            <p:cNvSpPr txBox="1"/>
            <p:nvPr/>
          </p:nvSpPr>
          <p:spPr bwMode="auto">
            <a:xfrm>
              <a:off x="971550" y="2251075"/>
              <a:ext cx="971550" cy="339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600" b="1" dirty="0">
                  <a:solidFill>
                    <a:schemeClr val="tx2">
                      <a:lumMod val="50000"/>
                    </a:schemeClr>
                  </a:solidFill>
                </a:rPr>
                <a:t>Molding</a:t>
              </a:r>
              <a:endParaRPr lang="zh-TW" alt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2" name="文字方塊 111"/>
            <p:cNvSpPr txBox="1"/>
            <p:nvPr/>
          </p:nvSpPr>
          <p:spPr bwMode="auto">
            <a:xfrm>
              <a:off x="5940152" y="2251075"/>
              <a:ext cx="28544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金型製作</a:t>
              </a:r>
              <a:r>
                <a:rPr lang="zh-TW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ja-JP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12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模具製作</a:t>
              </a:r>
              <a:endParaRPr lang="zh-TW" alt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112"/>
          <p:cNvGrpSpPr/>
          <p:nvPr/>
        </p:nvGrpSpPr>
        <p:grpSpPr>
          <a:xfrm>
            <a:off x="611188" y="4868863"/>
            <a:ext cx="7921625" cy="809625"/>
            <a:chOff x="611188" y="4868863"/>
            <a:chExt cx="7921625" cy="809625"/>
          </a:xfrm>
        </p:grpSpPr>
        <p:pic>
          <p:nvPicPr>
            <p:cNvPr id="114" name="圖片 59" descr="painting.jp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1188" y="4868863"/>
              <a:ext cx="79216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手繪多邊形 114"/>
            <p:cNvSpPr/>
            <p:nvPr/>
          </p:nvSpPr>
          <p:spPr bwMode="auto">
            <a:xfrm>
              <a:off x="769938" y="5182394"/>
              <a:ext cx="195262" cy="144462"/>
            </a:xfrm>
            <a:custGeom>
              <a:avLst/>
              <a:gdLst>
                <a:gd name="connsiteX0" fmla="*/ 0 w 790575"/>
                <a:gd name="connsiteY0" fmla="*/ 104775 h 578643"/>
                <a:gd name="connsiteX1" fmla="*/ 66675 w 790575"/>
                <a:gd name="connsiteY1" fmla="*/ 71437 h 578643"/>
                <a:gd name="connsiteX2" fmla="*/ 138112 w 790575"/>
                <a:gd name="connsiteY2" fmla="*/ 35718 h 578643"/>
                <a:gd name="connsiteX3" fmla="*/ 197643 w 790575"/>
                <a:gd name="connsiteY3" fmla="*/ 21431 h 578643"/>
                <a:gd name="connsiteX4" fmla="*/ 264318 w 790575"/>
                <a:gd name="connsiteY4" fmla="*/ 4762 h 578643"/>
                <a:gd name="connsiteX5" fmla="*/ 369093 w 790575"/>
                <a:gd name="connsiteY5" fmla="*/ 4762 h 578643"/>
                <a:gd name="connsiteX6" fmla="*/ 454818 w 790575"/>
                <a:gd name="connsiteY6" fmla="*/ 0 h 578643"/>
                <a:gd name="connsiteX7" fmla="*/ 521493 w 790575"/>
                <a:gd name="connsiteY7" fmla="*/ 7143 h 578643"/>
                <a:gd name="connsiteX8" fmla="*/ 600075 w 790575"/>
                <a:gd name="connsiteY8" fmla="*/ 16668 h 578643"/>
                <a:gd name="connsiteX9" fmla="*/ 681037 w 790575"/>
                <a:gd name="connsiteY9" fmla="*/ 30956 h 578643"/>
                <a:gd name="connsiteX10" fmla="*/ 726281 w 790575"/>
                <a:gd name="connsiteY10" fmla="*/ 42862 h 578643"/>
                <a:gd name="connsiteX11" fmla="*/ 773906 w 790575"/>
                <a:gd name="connsiteY11" fmla="*/ 59531 h 578643"/>
                <a:gd name="connsiteX12" fmla="*/ 790575 w 790575"/>
                <a:gd name="connsiteY12" fmla="*/ 69056 h 578643"/>
                <a:gd name="connsiteX13" fmla="*/ 785812 w 790575"/>
                <a:gd name="connsiteY13" fmla="*/ 504825 h 578643"/>
                <a:gd name="connsiteX14" fmla="*/ 740568 w 790575"/>
                <a:gd name="connsiteY14" fmla="*/ 523875 h 578643"/>
                <a:gd name="connsiteX15" fmla="*/ 695325 w 790575"/>
                <a:gd name="connsiteY15" fmla="*/ 535781 h 578643"/>
                <a:gd name="connsiteX16" fmla="*/ 650081 w 790575"/>
                <a:gd name="connsiteY16" fmla="*/ 550068 h 578643"/>
                <a:gd name="connsiteX17" fmla="*/ 619125 w 790575"/>
                <a:gd name="connsiteY17" fmla="*/ 561975 h 578643"/>
                <a:gd name="connsiteX18" fmla="*/ 573881 w 790575"/>
                <a:gd name="connsiteY18" fmla="*/ 571500 h 578643"/>
                <a:gd name="connsiteX19" fmla="*/ 435768 w 790575"/>
                <a:gd name="connsiteY19" fmla="*/ 578643 h 578643"/>
                <a:gd name="connsiteX20" fmla="*/ 345281 w 790575"/>
                <a:gd name="connsiteY20" fmla="*/ 576262 h 578643"/>
                <a:gd name="connsiteX21" fmla="*/ 202406 w 790575"/>
                <a:gd name="connsiteY21" fmla="*/ 573881 h 578643"/>
                <a:gd name="connsiteX22" fmla="*/ 145256 w 790575"/>
                <a:gd name="connsiteY22" fmla="*/ 564356 h 578643"/>
                <a:gd name="connsiteX23" fmla="*/ 64293 w 790575"/>
                <a:gd name="connsiteY23" fmla="*/ 540543 h 578643"/>
                <a:gd name="connsiteX24" fmla="*/ 4762 w 790575"/>
                <a:gd name="connsiteY24" fmla="*/ 516731 h 578643"/>
                <a:gd name="connsiteX25" fmla="*/ 0 w 790575"/>
                <a:gd name="connsiteY25" fmla="*/ 104775 h 5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575" h="578643">
                  <a:moveTo>
                    <a:pt x="0" y="104775"/>
                  </a:moveTo>
                  <a:lnTo>
                    <a:pt x="66675" y="71437"/>
                  </a:lnTo>
                  <a:lnTo>
                    <a:pt x="138112" y="35718"/>
                  </a:lnTo>
                  <a:lnTo>
                    <a:pt x="197643" y="21431"/>
                  </a:lnTo>
                  <a:lnTo>
                    <a:pt x="264318" y="4762"/>
                  </a:lnTo>
                  <a:lnTo>
                    <a:pt x="369093" y="4762"/>
                  </a:lnTo>
                  <a:lnTo>
                    <a:pt x="454818" y="0"/>
                  </a:lnTo>
                  <a:lnTo>
                    <a:pt x="521493" y="7143"/>
                  </a:lnTo>
                  <a:lnTo>
                    <a:pt x="600075" y="16668"/>
                  </a:lnTo>
                  <a:lnTo>
                    <a:pt x="681037" y="30956"/>
                  </a:lnTo>
                  <a:lnTo>
                    <a:pt x="726281" y="42862"/>
                  </a:lnTo>
                  <a:lnTo>
                    <a:pt x="773906" y="59531"/>
                  </a:lnTo>
                  <a:lnTo>
                    <a:pt x="790575" y="69056"/>
                  </a:lnTo>
                  <a:cubicBezTo>
                    <a:pt x="788987" y="214312"/>
                    <a:pt x="787400" y="359569"/>
                    <a:pt x="785812" y="504825"/>
                  </a:cubicBezTo>
                  <a:lnTo>
                    <a:pt x="740568" y="523875"/>
                  </a:lnTo>
                  <a:lnTo>
                    <a:pt x="695325" y="535781"/>
                  </a:lnTo>
                  <a:lnTo>
                    <a:pt x="650081" y="550068"/>
                  </a:lnTo>
                  <a:lnTo>
                    <a:pt x="619125" y="561975"/>
                  </a:lnTo>
                  <a:lnTo>
                    <a:pt x="573881" y="571500"/>
                  </a:lnTo>
                  <a:lnTo>
                    <a:pt x="435768" y="578643"/>
                  </a:lnTo>
                  <a:lnTo>
                    <a:pt x="345281" y="576262"/>
                  </a:lnTo>
                  <a:lnTo>
                    <a:pt x="202406" y="573881"/>
                  </a:lnTo>
                  <a:lnTo>
                    <a:pt x="145256" y="564356"/>
                  </a:lnTo>
                  <a:lnTo>
                    <a:pt x="64293" y="540543"/>
                  </a:lnTo>
                  <a:lnTo>
                    <a:pt x="4762" y="516731"/>
                  </a:lnTo>
                  <a:cubicBezTo>
                    <a:pt x="3968" y="379412"/>
                    <a:pt x="3175" y="242094"/>
                    <a:pt x="0" y="10477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/>
            </a:p>
          </p:txBody>
        </p:sp>
        <p:sp>
          <p:nvSpPr>
            <p:cNvPr id="116" name="文字方塊 115"/>
            <p:cNvSpPr txBox="1"/>
            <p:nvPr/>
          </p:nvSpPr>
          <p:spPr bwMode="auto">
            <a:xfrm>
              <a:off x="971550" y="5084763"/>
              <a:ext cx="1620838" cy="339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600" b="1" dirty="0">
                  <a:solidFill>
                    <a:schemeClr val="tx2">
                      <a:lumMod val="50000"/>
                    </a:schemeClr>
                  </a:solidFill>
                </a:rPr>
                <a:t>Spray Painting</a:t>
              </a:r>
              <a:endParaRPr lang="zh-TW" alt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7" name="文字方塊 116"/>
            <p:cNvSpPr txBox="1"/>
            <p:nvPr/>
          </p:nvSpPr>
          <p:spPr bwMode="auto">
            <a:xfrm>
              <a:off x="6084168" y="5085556"/>
              <a:ext cx="18880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塗装</a:t>
              </a:r>
              <a:r>
                <a:rPr lang="zh-TW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ja-JP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12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噴塗</a:t>
              </a:r>
              <a:endParaRPr lang="en-US" altLang="zh-TW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0" name="群組 117"/>
          <p:cNvGrpSpPr/>
          <p:nvPr/>
        </p:nvGrpSpPr>
        <p:grpSpPr>
          <a:xfrm>
            <a:off x="611188" y="5661025"/>
            <a:ext cx="7976603" cy="811213"/>
            <a:chOff x="611188" y="5661025"/>
            <a:chExt cx="7976603" cy="811213"/>
          </a:xfrm>
        </p:grpSpPr>
        <p:pic>
          <p:nvPicPr>
            <p:cNvPr id="119" name="圖片 60" descr="asmb.jpg"/>
            <p:cNvPicPr>
              <a:picLocks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1188" y="5661025"/>
              <a:ext cx="7920037" cy="81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手繪多邊形 119"/>
            <p:cNvSpPr/>
            <p:nvPr/>
          </p:nvSpPr>
          <p:spPr bwMode="auto">
            <a:xfrm>
              <a:off x="769938" y="5988050"/>
              <a:ext cx="195262" cy="144463"/>
            </a:xfrm>
            <a:custGeom>
              <a:avLst/>
              <a:gdLst>
                <a:gd name="connsiteX0" fmla="*/ 0 w 790575"/>
                <a:gd name="connsiteY0" fmla="*/ 104775 h 578643"/>
                <a:gd name="connsiteX1" fmla="*/ 66675 w 790575"/>
                <a:gd name="connsiteY1" fmla="*/ 71437 h 578643"/>
                <a:gd name="connsiteX2" fmla="*/ 138112 w 790575"/>
                <a:gd name="connsiteY2" fmla="*/ 35718 h 578643"/>
                <a:gd name="connsiteX3" fmla="*/ 197643 w 790575"/>
                <a:gd name="connsiteY3" fmla="*/ 21431 h 578643"/>
                <a:gd name="connsiteX4" fmla="*/ 264318 w 790575"/>
                <a:gd name="connsiteY4" fmla="*/ 4762 h 578643"/>
                <a:gd name="connsiteX5" fmla="*/ 369093 w 790575"/>
                <a:gd name="connsiteY5" fmla="*/ 4762 h 578643"/>
                <a:gd name="connsiteX6" fmla="*/ 454818 w 790575"/>
                <a:gd name="connsiteY6" fmla="*/ 0 h 578643"/>
                <a:gd name="connsiteX7" fmla="*/ 521493 w 790575"/>
                <a:gd name="connsiteY7" fmla="*/ 7143 h 578643"/>
                <a:gd name="connsiteX8" fmla="*/ 600075 w 790575"/>
                <a:gd name="connsiteY8" fmla="*/ 16668 h 578643"/>
                <a:gd name="connsiteX9" fmla="*/ 681037 w 790575"/>
                <a:gd name="connsiteY9" fmla="*/ 30956 h 578643"/>
                <a:gd name="connsiteX10" fmla="*/ 726281 w 790575"/>
                <a:gd name="connsiteY10" fmla="*/ 42862 h 578643"/>
                <a:gd name="connsiteX11" fmla="*/ 773906 w 790575"/>
                <a:gd name="connsiteY11" fmla="*/ 59531 h 578643"/>
                <a:gd name="connsiteX12" fmla="*/ 790575 w 790575"/>
                <a:gd name="connsiteY12" fmla="*/ 69056 h 578643"/>
                <a:gd name="connsiteX13" fmla="*/ 785812 w 790575"/>
                <a:gd name="connsiteY13" fmla="*/ 504825 h 578643"/>
                <a:gd name="connsiteX14" fmla="*/ 740568 w 790575"/>
                <a:gd name="connsiteY14" fmla="*/ 523875 h 578643"/>
                <a:gd name="connsiteX15" fmla="*/ 695325 w 790575"/>
                <a:gd name="connsiteY15" fmla="*/ 535781 h 578643"/>
                <a:gd name="connsiteX16" fmla="*/ 650081 w 790575"/>
                <a:gd name="connsiteY16" fmla="*/ 550068 h 578643"/>
                <a:gd name="connsiteX17" fmla="*/ 619125 w 790575"/>
                <a:gd name="connsiteY17" fmla="*/ 561975 h 578643"/>
                <a:gd name="connsiteX18" fmla="*/ 573881 w 790575"/>
                <a:gd name="connsiteY18" fmla="*/ 571500 h 578643"/>
                <a:gd name="connsiteX19" fmla="*/ 435768 w 790575"/>
                <a:gd name="connsiteY19" fmla="*/ 578643 h 578643"/>
                <a:gd name="connsiteX20" fmla="*/ 345281 w 790575"/>
                <a:gd name="connsiteY20" fmla="*/ 576262 h 578643"/>
                <a:gd name="connsiteX21" fmla="*/ 202406 w 790575"/>
                <a:gd name="connsiteY21" fmla="*/ 573881 h 578643"/>
                <a:gd name="connsiteX22" fmla="*/ 145256 w 790575"/>
                <a:gd name="connsiteY22" fmla="*/ 564356 h 578643"/>
                <a:gd name="connsiteX23" fmla="*/ 64293 w 790575"/>
                <a:gd name="connsiteY23" fmla="*/ 540543 h 578643"/>
                <a:gd name="connsiteX24" fmla="*/ 4762 w 790575"/>
                <a:gd name="connsiteY24" fmla="*/ 516731 h 578643"/>
                <a:gd name="connsiteX25" fmla="*/ 0 w 790575"/>
                <a:gd name="connsiteY25" fmla="*/ 104775 h 5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575" h="578643">
                  <a:moveTo>
                    <a:pt x="0" y="104775"/>
                  </a:moveTo>
                  <a:lnTo>
                    <a:pt x="66675" y="71437"/>
                  </a:lnTo>
                  <a:lnTo>
                    <a:pt x="138112" y="35718"/>
                  </a:lnTo>
                  <a:lnTo>
                    <a:pt x="197643" y="21431"/>
                  </a:lnTo>
                  <a:lnTo>
                    <a:pt x="264318" y="4762"/>
                  </a:lnTo>
                  <a:lnTo>
                    <a:pt x="369093" y="4762"/>
                  </a:lnTo>
                  <a:lnTo>
                    <a:pt x="454818" y="0"/>
                  </a:lnTo>
                  <a:lnTo>
                    <a:pt x="521493" y="7143"/>
                  </a:lnTo>
                  <a:lnTo>
                    <a:pt x="600075" y="16668"/>
                  </a:lnTo>
                  <a:lnTo>
                    <a:pt x="681037" y="30956"/>
                  </a:lnTo>
                  <a:lnTo>
                    <a:pt x="726281" y="42862"/>
                  </a:lnTo>
                  <a:lnTo>
                    <a:pt x="773906" y="59531"/>
                  </a:lnTo>
                  <a:lnTo>
                    <a:pt x="790575" y="69056"/>
                  </a:lnTo>
                  <a:cubicBezTo>
                    <a:pt x="788987" y="214312"/>
                    <a:pt x="787400" y="359569"/>
                    <a:pt x="785812" y="504825"/>
                  </a:cubicBezTo>
                  <a:lnTo>
                    <a:pt x="740568" y="523875"/>
                  </a:lnTo>
                  <a:lnTo>
                    <a:pt x="695325" y="535781"/>
                  </a:lnTo>
                  <a:lnTo>
                    <a:pt x="650081" y="550068"/>
                  </a:lnTo>
                  <a:lnTo>
                    <a:pt x="619125" y="561975"/>
                  </a:lnTo>
                  <a:lnTo>
                    <a:pt x="573881" y="571500"/>
                  </a:lnTo>
                  <a:lnTo>
                    <a:pt x="435768" y="578643"/>
                  </a:lnTo>
                  <a:lnTo>
                    <a:pt x="345281" y="576262"/>
                  </a:lnTo>
                  <a:lnTo>
                    <a:pt x="202406" y="573881"/>
                  </a:lnTo>
                  <a:lnTo>
                    <a:pt x="145256" y="564356"/>
                  </a:lnTo>
                  <a:lnTo>
                    <a:pt x="64293" y="540543"/>
                  </a:lnTo>
                  <a:lnTo>
                    <a:pt x="4762" y="516731"/>
                  </a:lnTo>
                  <a:cubicBezTo>
                    <a:pt x="3968" y="379412"/>
                    <a:pt x="3175" y="242094"/>
                    <a:pt x="0" y="10477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/>
            </a:p>
          </p:txBody>
        </p:sp>
        <p:sp>
          <p:nvSpPr>
            <p:cNvPr id="121" name="文字方塊 120"/>
            <p:cNvSpPr txBox="1"/>
            <p:nvPr/>
          </p:nvSpPr>
          <p:spPr bwMode="auto">
            <a:xfrm>
              <a:off x="971550" y="5891212"/>
              <a:ext cx="1152525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600" b="1" dirty="0">
                  <a:solidFill>
                    <a:schemeClr val="tx2">
                      <a:lumMod val="50000"/>
                    </a:schemeClr>
                  </a:solidFill>
                </a:rPr>
                <a:t>Assembly</a:t>
              </a:r>
              <a:endParaRPr lang="zh-TW" alt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2" name="文字方塊 121"/>
            <p:cNvSpPr txBox="1"/>
            <p:nvPr/>
          </p:nvSpPr>
          <p:spPr bwMode="auto">
            <a:xfrm>
              <a:off x="6084168" y="5949280"/>
              <a:ext cx="25036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アセンブリ</a:t>
              </a:r>
              <a:r>
                <a:rPr lang="en-US" altLang="ja-JP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ja-JP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14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組立</a:t>
              </a:r>
              <a:endParaRPr lang="en-US" altLang="zh-TW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1" name="群組 122"/>
          <p:cNvGrpSpPr/>
          <p:nvPr/>
        </p:nvGrpSpPr>
        <p:grpSpPr>
          <a:xfrm>
            <a:off x="612775" y="1179513"/>
            <a:ext cx="7920038" cy="809625"/>
            <a:chOff x="612775" y="1179513"/>
            <a:chExt cx="7920038" cy="809625"/>
          </a:xfrm>
        </p:grpSpPr>
        <p:pic>
          <p:nvPicPr>
            <p:cNvPr id="124" name="圖片 48" descr="design.jp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2775" y="1179513"/>
              <a:ext cx="7920038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手繪多邊形 124"/>
            <p:cNvSpPr/>
            <p:nvPr/>
          </p:nvSpPr>
          <p:spPr bwMode="auto">
            <a:xfrm>
              <a:off x="769938" y="1458119"/>
              <a:ext cx="193675" cy="142875"/>
            </a:xfrm>
            <a:custGeom>
              <a:avLst/>
              <a:gdLst>
                <a:gd name="connsiteX0" fmla="*/ 0 w 790575"/>
                <a:gd name="connsiteY0" fmla="*/ 104775 h 578643"/>
                <a:gd name="connsiteX1" fmla="*/ 66675 w 790575"/>
                <a:gd name="connsiteY1" fmla="*/ 71437 h 578643"/>
                <a:gd name="connsiteX2" fmla="*/ 138112 w 790575"/>
                <a:gd name="connsiteY2" fmla="*/ 35718 h 578643"/>
                <a:gd name="connsiteX3" fmla="*/ 197643 w 790575"/>
                <a:gd name="connsiteY3" fmla="*/ 21431 h 578643"/>
                <a:gd name="connsiteX4" fmla="*/ 264318 w 790575"/>
                <a:gd name="connsiteY4" fmla="*/ 4762 h 578643"/>
                <a:gd name="connsiteX5" fmla="*/ 369093 w 790575"/>
                <a:gd name="connsiteY5" fmla="*/ 4762 h 578643"/>
                <a:gd name="connsiteX6" fmla="*/ 454818 w 790575"/>
                <a:gd name="connsiteY6" fmla="*/ 0 h 578643"/>
                <a:gd name="connsiteX7" fmla="*/ 521493 w 790575"/>
                <a:gd name="connsiteY7" fmla="*/ 7143 h 578643"/>
                <a:gd name="connsiteX8" fmla="*/ 600075 w 790575"/>
                <a:gd name="connsiteY8" fmla="*/ 16668 h 578643"/>
                <a:gd name="connsiteX9" fmla="*/ 681037 w 790575"/>
                <a:gd name="connsiteY9" fmla="*/ 30956 h 578643"/>
                <a:gd name="connsiteX10" fmla="*/ 726281 w 790575"/>
                <a:gd name="connsiteY10" fmla="*/ 42862 h 578643"/>
                <a:gd name="connsiteX11" fmla="*/ 773906 w 790575"/>
                <a:gd name="connsiteY11" fmla="*/ 59531 h 578643"/>
                <a:gd name="connsiteX12" fmla="*/ 790575 w 790575"/>
                <a:gd name="connsiteY12" fmla="*/ 69056 h 578643"/>
                <a:gd name="connsiteX13" fmla="*/ 785812 w 790575"/>
                <a:gd name="connsiteY13" fmla="*/ 504825 h 578643"/>
                <a:gd name="connsiteX14" fmla="*/ 740568 w 790575"/>
                <a:gd name="connsiteY14" fmla="*/ 523875 h 578643"/>
                <a:gd name="connsiteX15" fmla="*/ 695325 w 790575"/>
                <a:gd name="connsiteY15" fmla="*/ 535781 h 578643"/>
                <a:gd name="connsiteX16" fmla="*/ 650081 w 790575"/>
                <a:gd name="connsiteY16" fmla="*/ 550068 h 578643"/>
                <a:gd name="connsiteX17" fmla="*/ 619125 w 790575"/>
                <a:gd name="connsiteY17" fmla="*/ 561975 h 578643"/>
                <a:gd name="connsiteX18" fmla="*/ 573881 w 790575"/>
                <a:gd name="connsiteY18" fmla="*/ 571500 h 578643"/>
                <a:gd name="connsiteX19" fmla="*/ 435768 w 790575"/>
                <a:gd name="connsiteY19" fmla="*/ 578643 h 578643"/>
                <a:gd name="connsiteX20" fmla="*/ 345281 w 790575"/>
                <a:gd name="connsiteY20" fmla="*/ 576262 h 578643"/>
                <a:gd name="connsiteX21" fmla="*/ 202406 w 790575"/>
                <a:gd name="connsiteY21" fmla="*/ 573881 h 578643"/>
                <a:gd name="connsiteX22" fmla="*/ 145256 w 790575"/>
                <a:gd name="connsiteY22" fmla="*/ 564356 h 578643"/>
                <a:gd name="connsiteX23" fmla="*/ 64293 w 790575"/>
                <a:gd name="connsiteY23" fmla="*/ 540543 h 578643"/>
                <a:gd name="connsiteX24" fmla="*/ 4762 w 790575"/>
                <a:gd name="connsiteY24" fmla="*/ 516731 h 578643"/>
                <a:gd name="connsiteX25" fmla="*/ 0 w 790575"/>
                <a:gd name="connsiteY25" fmla="*/ 104775 h 5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575" h="578643">
                  <a:moveTo>
                    <a:pt x="0" y="104775"/>
                  </a:moveTo>
                  <a:lnTo>
                    <a:pt x="66675" y="71437"/>
                  </a:lnTo>
                  <a:lnTo>
                    <a:pt x="138112" y="35718"/>
                  </a:lnTo>
                  <a:lnTo>
                    <a:pt x="197643" y="21431"/>
                  </a:lnTo>
                  <a:lnTo>
                    <a:pt x="264318" y="4762"/>
                  </a:lnTo>
                  <a:lnTo>
                    <a:pt x="369093" y="4762"/>
                  </a:lnTo>
                  <a:lnTo>
                    <a:pt x="454818" y="0"/>
                  </a:lnTo>
                  <a:lnTo>
                    <a:pt x="521493" y="7143"/>
                  </a:lnTo>
                  <a:lnTo>
                    <a:pt x="600075" y="16668"/>
                  </a:lnTo>
                  <a:lnTo>
                    <a:pt x="681037" y="30956"/>
                  </a:lnTo>
                  <a:lnTo>
                    <a:pt x="726281" y="42862"/>
                  </a:lnTo>
                  <a:lnTo>
                    <a:pt x="773906" y="59531"/>
                  </a:lnTo>
                  <a:lnTo>
                    <a:pt x="790575" y="69056"/>
                  </a:lnTo>
                  <a:cubicBezTo>
                    <a:pt x="788987" y="214312"/>
                    <a:pt x="787400" y="359569"/>
                    <a:pt x="785812" y="504825"/>
                  </a:cubicBezTo>
                  <a:lnTo>
                    <a:pt x="740568" y="523875"/>
                  </a:lnTo>
                  <a:lnTo>
                    <a:pt x="695325" y="535781"/>
                  </a:lnTo>
                  <a:lnTo>
                    <a:pt x="650081" y="550068"/>
                  </a:lnTo>
                  <a:lnTo>
                    <a:pt x="619125" y="561975"/>
                  </a:lnTo>
                  <a:lnTo>
                    <a:pt x="573881" y="571500"/>
                  </a:lnTo>
                  <a:lnTo>
                    <a:pt x="435768" y="578643"/>
                  </a:lnTo>
                  <a:lnTo>
                    <a:pt x="345281" y="576262"/>
                  </a:lnTo>
                  <a:lnTo>
                    <a:pt x="202406" y="573881"/>
                  </a:lnTo>
                  <a:lnTo>
                    <a:pt x="145256" y="564356"/>
                  </a:lnTo>
                  <a:lnTo>
                    <a:pt x="64293" y="540543"/>
                  </a:lnTo>
                  <a:lnTo>
                    <a:pt x="4762" y="516731"/>
                  </a:lnTo>
                  <a:cubicBezTo>
                    <a:pt x="3968" y="379412"/>
                    <a:pt x="3175" y="242094"/>
                    <a:pt x="0" y="10477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/>
            </a:p>
          </p:txBody>
        </p:sp>
        <p:sp>
          <p:nvSpPr>
            <p:cNvPr id="126" name="文字方塊 125"/>
            <p:cNvSpPr txBox="1"/>
            <p:nvPr/>
          </p:nvSpPr>
          <p:spPr bwMode="auto">
            <a:xfrm>
              <a:off x="971550" y="1360488"/>
              <a:ext cx="866775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600" b="1" dirty="0">
                  <a:solidFill>
                    <a:schemeClr val="tx2">
                      <a:lumMod val="50000"/>
                    </a:schemeClr>
                  </a:solidFill>
                </a:rPr>
                <a:t>Design</a:t>
              </a:r>
              <a:endParaRPr lang="zh-TW" alt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7" name="文字方塊 126"/>
            <p:cNvSpPr txBox="1"/>
            <p:nvPr/>
          </p:nvSpPr>
          <p:spPr bwMode="auto">
            <a:xfrm>
              <a:off x="6876256" y="1360488"/>
              <a:ext cx="150714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デザイン</a:t>
              </a:r>
              <a:r>
                <a:rPr lang="en-US" altLang="ja-JP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設計</a:t>
              </a:r>
              <a:endPara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8" name="手繪多邊形 127"/>
          <p:cNvSpPr/>
          <p:nvPr/>
        </p:nvSpPr>
        <p:spPr>
          <a:xfrm>
            <a:off x="611188" y="1989138"/>
            <a:ext cx="7921625" cy="144462"/>
          </a:xfrm>
          <a:custGeom>
            <a:avLst/>
            <a:gdLst>
              <a:gd name="connsiteX0" fmla="*/ 0 w 6797040"/>
              <a:gd name="connsiteY0" fmla="*/ 0 h 213360"/>
              <a:gd name="connsiteX1" fmla="*/ 6797040 w 6797040"/>
              <a:gd name="connsiteY1" fmla="*/ 0 h 213360"/>
              <a:gd name="connsiteX2" fmla="*/ 3436620 w 6797040"/>
              <a:gd name="connsiteY2" fmla="*/ 213360 h 213360"/>
              <a:gd name="connsiteX3" fmla="*/ 0 w 6797040"/>
              <a:gd name="connsiteY3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7040" h="213360">
                <a:moveTo>
                  <a:pt x="0" y="0"/>
                </a:moveTo>
                <a:lnTo>
                  <a:pt x="6797040" y="0"/>
                </a:lnTo>
                <a:lnTo>
                  <a:pt x="3436620" y="213360"/>
                </a:lnTo>
                <a:lnTo>
                  <a:pt x="0" y="0"/>
                </a:lnTo>
                <a:close/>
              </a:path>
            </a:pathLst>
          </a:custGeom>
          <a:solidFill>
            <a:srgbClr val="AAD8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/>
          </a:p>
        </p:txBody>
      </p:sp>
      <p:sp>
        <p:nvSpPr>
          <p:cNvPr id="129" name="手繪多邊形 128"/>
          <p:cNvSpPr/>
          <p:nvPr/>
        </p:nvSpPr>
        <p:spPr>
          <a:xfrm>
            <a:off x="611188" y="2781300"/>
            <a:ext cx="7921625" cy="142875"/>
          </a:xfrm>
          <a:custGeom>
            <a:avLst/>
            <a:gdLst>
              <a:gd name="connsiteX0" fmla="*/ 0 w 6797040"/>
              <a:gd name="connsiteY0" fmla="*/ 0 h 213360"/>
              <a:gd name="connsiteX1" fmla="*/ 6797040 w 6797040"/>
              <a:gd name="connsiteY1" fmla="*/ 0 h 213360"/>
              <a:gd name="connsiteX2" fmla="*/ 3436620 w 6797040"/>
              <a:gd name="connsiteY2" fmla="*/ 213360 h 213360"/>
              <a:gd name="connsiteX3" fmla="*/ 0 w 6797040"/>
              <a:gd name="connsiteY3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7040" h="213360">
                <a:moveTo>
                  <a:pt x="0" y="0"/>
                </a:moveTo>
                <a:lnTo>
                  <a:pt x="6797040" y="0"/>
                </a:lnTo>
                <a:lnTo>
                  <a:pt x="3436620" y="213360"/>
                </a:lnTo>
                <a:lnTo>
                  <a:pt x="0" y="0"/>
                </a:lnTo>
                <a:close/>
              </a:path>
            </a:pathLst>
          </a:custGeom>
          <a:solidFill>
            <a:srgbClr val="AAD8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/>
          </a:p>
        </p:txBody>
      </p:sp>
      <p:sp>
        <p:nvSpPr>
          <p:cNvPr id="130" name="手繪多邊形 129"/>
          <p:cNvSpPr/>
          <p:nvPr/>
        </p:nvSpPr>
        <p:spPr>
          <a:xfrm>
            <a:off x="611188" y="4859338"/>
            <a:ext cx="7921625" cy="144462"/>
          </a:xfrm>
          <a:custGeom>
            <a:avLst/>
            <a:gdLst>
              <a:gd name="connsiteX0" fmla="*/ 0 w 6797040"/>
              <a:gd name="connsiteY0" fmla="*/ 0 h 213360"/>
              <a:gd name="connsiteX1" fmla="*/ 6797040 w 6797040"/>
              <a:gd name="connsiteY1" fmla="*/ 0 h 213360"/>
              <a:gd name="connsiteX2" fmla="*/ 3436620 w 6797040"/>
              <a:gd name="connsiteY2" fmla="*/ 213360 h 213360"/>
              <a:gd name="connsiteX3" fmla="*/ 0 w 6797040"/>
              <a:gd name="connsiteY3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7040" h="213360">
                <a:moveTo>
                  <a:pt x="0" y="0"/>
                </a:moveTo>
                <a:lnTo>
                  <a:pt x="6797040" y="0"/>
                </a:lnTo>
                <a:lnTo>
                  <a:pt x="3436620" y="213360"/>
                </a:lnTo>
                <a:lnTo>
                  <a:pt x="0" y="0"/>
                </a:lnTo>
                <a:close/>
              </a:path>
            </a:pathLst>
          </a:custGeom>
          <a:solidFill>
            <a:srgbClr val="AAD8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/>
          </a:p>
        </p:txBody>
      </p:sp>
      <p:sp>
        <p:nvSpPr>
          <p:cNvPr id="131" name="手繪多邊形 130"/>
          <p:cNvSpPr/>
          <p:nvPr/>
        </p:nvSpPr>
        <p:spPr>
          <a:xfrm>
            <a:off x="611188" y="5661025"/>
            <a:ext cx="7921625" cy="142875"/>
          </a:xfrm>
          <a:custGeom>
            <a:avLst/>
            <a:gdLst>
              <a:gd name="connsiteX0" fmla="*/ 0 w 6797040"/>
              <a:gd name="connsiteY0" fmla="*/ 0 h 213360"/>
              <a:gd name="connsiteX1" fmla="*/ 6797040 w 6797040"/>
              <a:gd name="connsiteY1" fmla="*/ 0 h 213360"/>
              <a:gd name="connsiteX2" fmla="*/ 3436620 w 6797040"/>
              <a:gd name="connsiteY2" fmla="*/ 213360 h 213360"/>
              <a:gd name="connsiteX3" fmla="*/ 0 w 6797040"/>
              <a:gd name="connsiteY3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7040" h="213360">
                <a:moveTo>
                  <a:pt x="0" y="0"/>
                </a:moveTo>
                <a:lnTo>
                  <a:pt x="6797040" y="0"/>
                </a:lnTo>
                <a:lnTo>
                  <a:pt x="3436620" y="213360"/>
                </a:lnTo>
                <a:lnTo>
                  <a:pt x="0" y="0"/>
                </a:lnTo>
                <a:close/>
              </a:path>
            </a:pathLst>
          </a:custGeom>
          <a:solidFill>
            <a:srgbClr val="AAD8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0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6" y="874423"/>
            <a:ext cx="9142647" cy="57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5536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We manufacture casings for notebook computers, LCD TV, Desk Tops, Tablet PC and Digital Camera</a:t>
            </a:r>
            <a:r>
              <a:rPr lang="zh-TW" altLang="en-US" dirty="0" smtClean="0"/>
              <a:t> </a:t>
            </a:r>
            <a:r>
              <a:rPr lang="en-US" altLang="zh-TW" dirty="0" smtClean="0"/>
              <a:t>. </a:t>
            </a:r>
            <a:endParaRPr lang="zh-TW" altLang="en-US" dirty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832995"/>
            <a:ext cx="9144000" cy="1036916"/>
          </a:xfrm>
          <a:prstGeom prst="rect">
            <a:avLst/>
          </a:prstGeom>
          <a:solidFill>
            <a:srgbClr val="C9AE09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08000" tIns="18000" anchor="ctr">
            <a:spAutoFit/>
          </a:bodyPr>
          <a:lstStyle/>
          <a:p>
            <a:pPr lvl="1" defTabSz="966788">
              <a:spcBef>
                <a:spcPct val="20000"/>
              </a:spcBef>
              <a:defRPr/>
            </a:pPr>
            <a:r>
              <a:rPr lang="ja-JP" altLang="en-US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メイン製品</a:t>
            </a:r>
            <a:r>
              <a:rPr lang="en-US" altLang="ja-JP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:</a:t>
            </a:r>
          </a:p>
          <a:p>
            <a:pPr lvl="1" defTabSz="966788">
              <a:spcBef>
                <a:spcPct val="20000"/>
              </a:spcBef>
              <a:defRPr/>
            </a:pPr>
            <a:r>
              <a:rPr lang="ja-JP" altLang="en-US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ノートパソコン</a:t>
            </a:r>
            <a:r>
              <a:rPr lang="zh-TW" altLang="en-US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，</a:t>
            </a:r>
            <a:r>
              <a:rPr lang="en-US" altLang="ja-JP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LCD</a:t>
            </a:r>
            <a:r>
              <a:rPr lang="ja-JP" altLang="en-US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テレビ</a:t>
            </a:r>
            <a:r>
              <a:rPr lang="zh-TW" altLang="en-US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，</a:t>
            </a:r>
            <a:r>
              <a:rPr lang="ja-JP" altLang="en-US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デスクトップ、モバイル情報末端</a:t>
            </a:r>
            <a:r>
              <a:rPr lang="zh-TW" altLang="en-US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，</a:t>
            </a:r>
            <a:r>
              <a:rPr lang="ja-JP" altLang="en-US" sz="2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デジカメラの筐体</a:t>
            </a:r>
            <a:endParaRPr lang="en-US" altLang="zh-TW" sz="2000" dirty="0" smtClean="0">
              <a:ln w="18415" cmpd="sng">
                <a:solidFill>
                  <a:schemeClr val="bg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pPr lvl="1" defTabSz="966788">
              <a:spcBef>
                <a:spcPct val="20000"/>
              </a:spcBef>
              <a:defRPr/>
            </a:pPr>
            <a:r>
              <a:rPr lang="zh-TW" altLang="en-US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            主要產品</a:t>
            </a:r>
            <a:r>
              <a:rPr lang="en-US" altLang="zh-TW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NB,LCD,TV,D/T,</a:t>
            </a:r>
            <a:r>
              <a:rPr lang="zh-TW" altLang="en-US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平板電腦</a:t>
            </a:r>
            <a:r>
              <a:rPr lang="en-US" altLang="zh-TW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相機</a:t>
            </a:r>
            <a:r>
              <a:rPr lang="en-US" altLang="zh-TW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6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可攜帶式末端機種之外殼</a:t>
            </a:r>
            <a:endParaRPr lang="en-US" sz="1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51519" y="0"/>
            <a:ext cx="5472609" cy="6985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製品分野 </a:t>
            </a:r>
            <a:r>
              <a:rPr kumimoji="0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/ </a:t>
            </a:r>
            <a:r>
              <a:rPr kumimoji="0" lang="zh-TW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產品類別</a:t>
            </a:r>
            <a:endParaRPr kumimoji="0" lang="en-US" altLang="ja-JP" sz="2400" b="1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7164288" cy="7651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Times New Roman" pitchFamily="18" charset="0"/>
              </a:rPr>
              <a:t>グローバルなカスタマ</a:t>
            </a:r>
            <a:r>
              <a:rPr kumimoji="0" lang="en-US" altLang="ja-JP" sz="3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Times New Roman" pitchFamily="18" charset="0"/>
              </a:rPr>
              <a:t>-</a:t>
            </a:r>
            <a:r>
              <a:rPr kumimoji="0" lang="zh-TW" altLang="en-US" sz="3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r>
              <a:rPr kumimoji="0" lang="en-US" altLang="zh-TW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Times New Roman" pitchFamily="18" charset="0"/>
              </a:rPr>
              <a:t>/ </a:t>
            </a:r>
            <a:r>
              <a:rPr kumimoji="0" lang="zh-TW" altLang="en-US" sz="2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世界級的客戶層</a:t>
            </a:r>
            <a:endParaRPr kumimoji="0" lang="zh-TW" altLang="en-US" sz="2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68313" y="3843338"/>
            <a:ext cx="27432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lnSpc>
                <a:spcPct val="95000"/>
              </a:lnSpc>
              <a:spcBef>
                <a:spcPct val="50000"/>
              </a:spcBef>
              <a:defRPr/>
            </a:pPr>
            <a:r>
              <a:rPr kumimoji="0" lang="en-US" altLang="zh-TW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END  </a:t>
            </a:r>
            <a:r>
              <a:rPr kumimoji="0" lang="en-US" altLang="zh-TW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CUSTOMER</a:t>
            </a:r>
            <a:endParaRPr kumimoji="0" lang="en-US" altLang="zh-TW" sz="1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68313" y="1268413"/>
            <a:ext cx="3455987" cy="234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lnSpc>
                <a:spcPct val="95000"/>
              </a:lnSpc>
              <a:spcBef>
                <a:spcPct val="50000"/>
              </a:spcBef>
              <a:defRPr/>
            </a:pPr>
            <a:r>
              <a:rPr kumimoji="0" lang="en-US" altLang="zh-TW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OUR CLIENTS (ODM/ OEM)</a:t>
            </a:r>
            <a:endParaRPr kumimoji="0" lang="en-US" altLang="zh-CN" sz="1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43"/>
          <p:cNvGrpSpPr/>
          <p:nvPr/>
        </p:nvGrpSpPr>
        <p:grpSpPr>
          <a:xfrm>
            <a:off x="395288" y="4509665"/>
            <a:ext cx="8424862" cy="1871663"/>
            <a:chOff x="395288" y="4509665"/>
            <a:chExt cx="8424862" cy="1871663"/>
          </a:xfrm>
        </p:grpSpPr>
        <p:sp>
          <p:nvSpPr>
            <p:cNvPr id="45" name="圓角矩形 44"/>
            <p:cNvSpPr/>
            <p:nvPr/>
          </p:nvSpPr>
          <p:spPr>
            <a:xfrm>
              <a:off x="395288" y="4509665"/>
              <a:ext cx="8424862" cy="18716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902643" y="4674765"/>
              <a:ext cx="9302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ACER 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3722762" y="5301828"/>
              <a:ext cx="7191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HP </a:t>
              </a:r>
            </a:p>
          </p:txBody>
        </p:sp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7507214" y="4674765"/>
              <a:ext cx="9636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DELL </a:t>
              </a:r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3560044" y="5876502"/>
              <a:ext cx="10445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SONY</a:t>
              </a: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2347268" y="4674765"/>
              <a:ext cx="9366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APPLE </a:t>
              </a:r>
            </a:p>
          </p:txBody>
        </p:sp>
        <p:sp>
          <p:nvSpPr>
            <p:cNvPr id="51" name="Text Box 32"/>
            <p:cNvSpPr txBox="1">
              <a:spLocks noChangeArrowheads="1"/>
            </p:cNvSpPr>
            <p:nvPr/>
          </p:nvSpPr>
          <p:spPr bwMode="auto">
            <a:xfrm>
              <a:off x="7484989" y="5301828"/>
              <a:ext cx="10080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NEC</a:t>
              </a:r>
            </a:p>
          </p:txBody>
        </p:sp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2045643" y="5301828"/>
              <a:ext cx="15398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GATEWAY</a:t>
              </a: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686250" y="4674765"/>
              <a:ext cx="7921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ASUS </a:t>
              </a:r>
            </a:p>
          </p:txBody>
        </p:sp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683568" y="5301828"/>
              <a:ext cx="13684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FUJITSU</a:t>
              </a:r>
            </a:p>
          </p:txBody>
        </p:sp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4817418" y="5301828"/>
              <a:ext cx="11890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LENOVO</a:t>
              </a:r>
            </a:p>
          </p:txBody>
        </p:sp>
        <p:sp>
          <p:nvSpPr>
            <p:cNvPr id="56" name="Text Box 37"/>
            <p:cNvSpPr txBox="1">
              <a:spLocks noChangeArrowheads="1"/>
            </p:cNvSpPr>
            <p:nvPr/>
          </p:nvSpPr>
          <p:spPr bwMode="auto">
            <a:xfrm>
              <a:off x="4639618" y="5876502"/>
              <a:ext cx="15446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TOSHIBA</a:t>
              </a:r>
            </a:p>
          </p:txBody>
        </p:sp>
        <p:sp>
          <p:nvSpPr>
            <p:cNvPr id="57" name="Text Box 39"/>
            <p:cNvSpPr txBox="1">
              <a:spLocks noChangeArrowheads="1"/>
            </p:cNvSpPr>
            <p:nvPr/>
          </p:nvSpPr>
          <p:spPr bwMode="auto">
            <a:xfrm>
              <a:off x="4980137" y="4674765"/>
              <a:ext cx="8636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BENQ </a:t>
              </a:r>
            </a:p>
          </p:txBody>
        </p:sp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>
              <a:off x="6364437" y="4674765"/>
              <a:ext cx="10461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CANON </a:t>
              </a:r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auto">
            <a:xfrm>
              <a:off x="760561" y="5876502"/>
              <a:ext cx="12144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NIKON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5935018" y="5301828"/>
              <a:ext cx="19050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MOTOROLA</a:t>
              </a:r>
            </a:p>
          </p:txBody>
        </p:sp>
        <p:sp>
          <p:nvSpPr>
            <p:cNvPr id="61" name="文字方塊 30"/>
            <p:cNvSpPr txBox="1">
              <a:spLocks noChangeArrowheads="1"/>
            </p:cNvSpPr>
            <p:nvPr/>
          </p:nvSpPr>
          <p:spPr bwMode="auto">
            <a:xfrm>
              <a:off x="2059136" y="5876502"/>
              <a:ext cx="15128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SAMSUMG</a:t>
              </a:r>
              <a:endParaRPr lang="zh-TW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115199" y="5876503"/>
              <a:ext cx="15446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Panasonic</a:t>
              </a:r>
              <a:endPara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64"/>
          <p:cNvGrpSpPr/>
          <p:nvPr/>
        </p:nvGrpSpPr>
        <p:grpSpPr>
          <a:xfrm>
            <a:off x="251520" y="1628800"/>
            <a:ext cx="8424862" cy="1871663"/>
            <a:chOff x="251520" y="1628800"/>
            <a:chExt cx="8424862" cy="1871663"/>
          </a:xfrm>
        </p:grpSpPr>
        <p:sp>
          <p:nvSpPr>
            <p:cNvPr id="36" name="圓角矩形 35"/>
            <p:cNvSpPr/>
            <p:nvPr/>
          </p:nvSpPr>
          <p:spPr>
            <a:xfrm>
              <a:off x="251520" y="1628800"/>
              <a:ext cx="8424862" cy="18716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sp>
          <p:nvSpPr>
            <p:cNvPr id="10248" name="Text Box 19"/>
            <p:cNvSpPr txBox="1">
              <a:spLocks noChangeArrowheads="1"/>
            </p:cNvSpPr>
            <p:nvPr/>
          </p:nvSpPr>
          <p:spPr bwMode="auto">
            <a:xfrm>
              <a:off x="6156176" y="2276475"/>
              <a:ext cx="12961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MSI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微星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50" name="Text Box 21"/>
            <p:cNvSpPr txBox="1">
              <a:spLocks noChangeArrowheads="1"/>
            </p:cNvSpPr>
            <p:nvPr/>
          </p:nvSpPr>
          <p:spPr bwMode="auto">
            <a:xfrm>
              <a:off x="2339752" y="2852738"/>
              <a:ext cx="1872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QUANTA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廣達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51" name="Text Box 22"/>
            <p:cNvSpPr txBox="1">
              <a:spLocks noChangeArrowheads="1"/>
            </p:cNvSpPr>
            <p:nvPr/>
          </p:nvSpPr>
          <p:spPr bwMode="auto">
            <a:xfrm>
              <a:off x="4499993" y="2276475"/>
              <a:ext cx="16115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KABOK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凱博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10252" name="Text Box 24"/>
            <p:cNvSpPr txBox="1">
              <a:spLocks noChangeArrowheads="1"/>
            </p:cNvSpPr>
            <p:nvPr/>
          </p:nvSpPr>
          <p:spPr bwMode="auto">
            <a:xfrm>
              <a:off x="4499993" y="1722438"/>
              <a:ext cx="16115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CLEVO(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藍天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1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53" name="Text Box 25"/>
            <p:cNvSpPr txBox="1">
              <a:spLocks noChangeArrowheads="1"/>
            </p:cNvSpPr>
            <p:nvPr/>
          </p:nvSpPr>
          <p:spPr bwMode="auto">
            <a:xfrm>
              <a:off x="2339752" y="2276475"/>
              <a:ext cx="2197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INVENTEC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英業達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10254" name="Text Box 26"/>
            <p:cNvSpPr txBox="1">
              <a:spLocks noChangeArrowheads="1"/>
            </p:cNvSpPr>
            <p:nvPr/>
          </p:nvSpPr>
          <p:spPr bwMode="auto">
            <a:xfrm>
              <a:off x="611560" y="2276475"/>
              <a:ext cx="12961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FIC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大眾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10255" name="Text Box 27"/>
            <p:cNvSpPr txBox="1">
              <a:spLocks noChangeArrowheads="1"/>
            </p:cNvSpPr>
            <p:nvPr/>
          </p:nvSpPr>
          <p:spPr bwMode="auto">
            <a:xfrm>
              <a:off x="360065" y="2852738"/>
              <a:ext cx="198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PEGATRON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和碩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67" name="Text Box 21"/>
            <p:cNvSpPr txBox="1">
              <a:spLocks noChangeArrowheads="1"/>
            </p:cNvSpPr>
            <p:nvPr/>
          </p:nvSpPr>
          <p:spPr bwMode="auto">
            <a:xfrm>
              <a:off x="6156177" y="2852936"/>
              <a:ext cx="12961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YAMAHA</a:t>
              </a:r>
              <a:endParaRPr lang="en-US" altLang="zh-TW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3" name="Text Box 25"/>
            <p:cNvSpPr txBox="1">
              <a:spLocks noChangeArrowheads="1"/>
            </p:cNvSpPr>
            <p:nvPr/>
          </p:nvSpPr>
          <p:spPr bwMode="auto">
            <a:xfrm>
              <a:off x="6012160" y="1722438"/>
              <a:ext cx="259655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FLEXTRONICS (</a:t>
              </a:r>
              <a:r>
                <a:rPr lang="zh-TW" altLang="en-US" sz="160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偉創力</a:t>
              </a:r>
              <a:r>
                <a:rPr lang="en-US" altLang="zh-TW" sz="160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539552" y="1700808"/>
              <a:ext cx="18272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ASUS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華碩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文字方塊 33"/>
            <p:cNvSpPr txBox="1">
              <a:spLocks noChangeArrowheads="1"/>
            </p:cNvSpPr>
            <p:nvPr/>
          </p:nvSpPr>
          <p:spPr bwMode="auto">
            <a:xfrm>
              <a:off x="2339752" y="1722438"/>
              <a:ext cx="20208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COMPAL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仁寶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4499992" y="2852936"/>
              <a:ext cx="16561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TW" sz="1600" b="1" dirty="0" err="1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Wistron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(</a:t>
              </a:r>
              <a:r>
                <a:rPr lang="zh-TW" altLang="en-US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緯創</a:t>
              </a:r>
              <a:r>
                <a:rPr lang="en-US" altLang="zh-TW" sz="1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4"/>
          <p:cNvSpPr txBox="1">
            <a:spLocks/>
          </p:cNvSpPr>
          <p:nvPr/>
        </p:nvSpPr>
        <p:spPr>
          <a:xfrm>
            <a:off x="436563" y="2919413"/>
            <a:ext cx="4927600" cy="5810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Segnaposto testo 3"/>
          <p:cNvSpPr txBox="1">
            <a:spLocks/>
          </p:cNvSpPr>
          <p:nvPr/>
        </p:nvSpPr>
        <p:spPr bwMode="auto">
          <a:xfrm>
            <a:off x="4499992" y="5373216"/>
            <a:ext cx="44644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ja-JP" alt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２０１２　</a:t>
            </a:r>
            <a:r>
              <a:rPr kumimoji="0" lang="zh-TW" alt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鎂合金</a:t>
            </a:r>
            <a:r>
              <a:rPr kumimoji="0" lang="ja-JP" alt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事業</a:t>
            </a:r>
            <a:endParaRPr kumimoji="0" lang="en-US" altLang="ja-JP" sz="24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kumimoji="0" lang="zh-TW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巨寶</a:t>
            </a:r>
            <a:r>
              <a:rPr kumimoji="0" lang="en-US" altLang="ja-JP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kumimoji="0" lang="ja-JP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南京工場</a:t>
            </a:r>
            <a:r>
              <a:rPr kumimoji="0" lang="zh-TW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kumimoji="0" lang="en-US" altLang="zh-TW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&amp;</a:t>
            </a:r>
            <a:r>
              <a:rPr kumimoji="0" lang="zh-TW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宏葉</a:t>
            </a:r>
            <a:r>
              <a:rPr kumimoji="0" lang="en-US" altLang="ja-JP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kumimoji="0" lang="ja-JP" alt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台南工場</a:t>
            </a:r>
            <a:endParaRPr kumimoji="0" lang="en-US" altLang="zh-TW" sz="24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egnaposto testo 3"/>
          <p:cNvSpPr txBox="1">
            <a:spLocks/>
          </p:cNvSpPr>
          <p:nvPr/>
        </p:nvSpPr>
        <p:spPr bwMode="auto">
          <a:xfrm>
            <a:off x="547936" y="1637184"/>
            <a:ext cx="7480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ja-JP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２０１２　マグネ事業</a:t>
            </a:r>
            <a:endParaRPr kumimoji="0" lang="en-US" altLang="ja-JP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kumimoji="0" lang="en-US" altLang="ja-JP" sz="1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kumimoji="0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ＣＰＭ</a:t>
            </a:r>
            <a:r>
              <a:rPr kumimoji="0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kumimoji="0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南京工場</a:t>
            </a:r>
            <a:endParaRPr kumimoji="0"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kumimoji="0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　　ＨＹ</a:t>
            </a:r>
            <a:r>
              <a:rPr kumimoji="0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kumimoji="0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台南工場</a:t>
            </a:r>
            <a:endParaRPr kumimoji="0"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1763</Words>
  <Application>Microsoft Office PowerPoint</Application>
  <PresentationFormat>如螢幕大小 (4:3)</PresentationFormat>
  <Paragraphs>592</Paragraphs>
  <Slides>24</Slides>
  <Notes>2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売上げの比率 / 營業額比　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lo</dc:creator>
  <cp:lastModifiedBy>jy-huang</cp:lastModifiedBy>
  <cp:revision>405</cp:revision>
  <dcterms:created xsi:type="dcterms:W3CDTF">2011-12-28T00:32:20Z</dcterms:created>
  <dcterms:modified xsi:type="dcterms:W3CDTF">2012-05-30T03:46:38Z</dcterms:modified>
</cp:coreProperties>
</file>